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6"/>
    <p:restoredTop sz="94700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56" d="100"/>
          <a:sy n="156" d="100"/>
        </p:scale>
        <p:origin x="56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2"/>
                </a:solidFill>
              </a:rPr>
              <a:t>Članstvo ZZS v obdobju 2000 - 20</a:t>
            </a:r>
            <a:r>
              <a:rPr lang="sl-SI" sz="1600" b="1">
                <a:solidFill>
                  <a:schemeClr val="tx2"/>
                </a:solidFill>
              </a:rPr>
              <a:t>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'Članstvo 2000-2024'!$K$3</c:f>
              <c:strCache>
                <c:ptCount val="1"/>
                <c:pt idx="0">
                  <c:v>Skupaj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'Članstvo 2000-2024'!$A$4:$A$28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'Članstvo 2000-2024'!$K$4:$K$28</c:f>
              <c:numCache>
                <c:formatCode>General</c:formatCode>
                <c:ptCount val="25"/>
                <c:pt idx="0">
                  <c:v>6449</c:v>
                </c:pt>
                <c:pt idx="1">
                  <c:v>6755</c:v>
                </c:pt>
                <c:pt idx="2">
                  <c:v>7090</c:v>
                </c:pt>
                <c:pt idx="3">
                  <c:v>7264</c:v>
                </c:pt>
                <c:pt idx="4">
                  <c:v>7483</c:v>
                </c:pt>
                <c:pt idx="5">
                  <c:v>7755</c:v>
                </c:pt>
                <c:pt idx="6">
                  <c:v>7925</c:v>
                </c:pt>
                <c:pt idx="7">
                  <c:v>8069</c:v>
                </c:pt>
                <c:pt idx="8">
                  <c:v>8191</c:v>
                </c:pt>
                <c:pt idx="9">
                  <c:v>8283</c:v>
                </c:pt>
                <c:pt idx="10">
                  <c:v>8328</c:v>
                </c:pt>
                <c:pt idx="11">
                  <c:v>8716</c:v>
                </c:pt>
                <c:pt idx="12">
                  <c:v>9213</c:v>
                </c:pt>
                <c:pt idx="13">
                  <c:v>9531</c:v>
                </c:pt>
                <c:pt idx="14">
                  <c:v>9806</c:v>
                </c:pt>
                <c:pt idx="15">
                  <c:v>10078</c:v>
                </c:pt>
                <c:pt idx="16">
                  <c:v>10430</c:v>
                </c:pt>
                <c:pt idx="17">
                  <c:v>10745</c:v>
                </c:pt>
                <c:pt idx="18">
                  <c:v>11060</c:v>
                </c:pt>
                <c:pt idx="19">
                  <c:v>11367</c:v>
                </c:pt>
                <c:pt idx="20">
                  <c:v>11497</c:v>
                </c:pt>
                <c:pt idx="21">
                  <c:v>11705</c:v>
                </c:pt>
                <c:pt idx="22">
                  <c:v>11939</c:v>
                </c:pt>
                <c:pt idx="23">
                  <c:v>12180</c:v>
                </c:pt>
                <c:pt idx="24">
                  <c:v>12494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AF-4714-BADA-8A516E0C576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629833080"/>
        <c:axId val="6298154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'Članstvo 2000-2024'!$B$3</c15:sqref>
                        </c15:formulaRef>
                      </c:ext>
                    </c:extLst>
                    <c:strCache>
                      <c:ptCount val="1"/>
                      <c:pt idx="0">
                        <c:v>Bolnišnica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'Članstvo 2000-2024'!$A$4:$A$28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'Članstvo 2000-2024'!$B$4:$B$28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2495</c:v>
                      </c:pt>
                      <c:pt idx="1">
                        <c:v>2476</c:v>
                      </c:pt>
                      <c:pt idx="2">
                        <c:v>2557</c:v>
                      </c:pt>
                      <c:pt idx="3">
                        <c:v>2634</c:v>
                      </c:pt>
                      <c:pt idx="4">
                        <c:v>2577</c:v>
                      </c:pt>
                      <c:pt idx="5">
                        <c:v>2577</c:v>
                      </c:pt>
                      <c:pt idx="6">
                        <c:v>2516</c:v>
                      </c:pt>
                      <c:pt idx="7">
                        <c:v>2432</c:v>
                      </c:pt>
                      <c:pt idx="8">
                        <c:v>2338</c:v>
                      </c:pt>
                      <c:pt idx="9">
                        <c:v>2312</c:v>
                      </c:pt>
                      <c:pt idx="10">
                        <c:v>2895</c:v>
                      </c:pt>
                      <c:pt idx="11">
                        <c:v>3187</c:v>
                      </c:pt>
                      <c:pt idx="12">
                        <c:v>3670</c:v>
                      </c:pt>
                      <c:pt idx="13">
                        <c:v>3600</c:v>
                      </c:pt>
                      <c:pt idx="14">
                        <c:v>3487</c:v>
                      </c:pt>
                      <c:pt idx="15">
                        <c:v>3587</c:v>
                      </c:pt>
                      <c:pt idx="16">
                        <c:v>3718</c:v>
                      </c:pt>
                      <c:pt idx="17">
                        <c:v>3973</c:v>
                      </c:pt>
                      <c:pt idx="18">
                        <c:v>4108</c:v>
                      </c:pt>
                      <c:pt idx="19">
                        <c:v>4198</c:v>
                      </c:pt>
                      <c:pt idx="20">
                        <c:v>4316</c:v>
                      </c:pt>
                      <c:pt idx="21">
                        <c:v>4352</c:v>
                      </c:pt>
                      <c:pt idx="22">
                        <c:v>4423</c:v>
                      </c:pt>
                      <c:pt idx="23">
                        <c:v>4458</c:v>
                      </c:pt>
                      <c:pt idx="24">
                        <c:v>4512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D5AF-4714-BADA-8A516E0C576D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2000-2024'!$C$3</c15:sqref>
                        </c15:formulaRef>
                      </c:ext>
                    </c:extLst>
                    <c:strCache>
                      <c:ptCount val="1"/>
                      <c:pt idx="0">
                        <c:v>Zdravstveni dom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2000-2024'!$A$4:$A$28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2000-2024'!$C$4:$C$28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1887</c:v>
                      </c:pt>
                      <c:pt idx="1">
                        <c:v>1894</c:v>
                      </c:pt>
                      <c:pt idx="2">
                        <c:v>1960</c:v>
                      </c:pt>
                      <c:pt idx="3">
                        <c:v>1929</c:v>
                      </c:pt>
                      <c:pt idx="4">
                        <c:v>1912</c:v>
                      </c:pt>
                      <c:pt idx="5">
                        <c:v>1833</c:v>
                      </c:pt>
                      <c:pt idx="6">
                        <c:v>1797</c:v>
                      </c:pt>
                      <c:pt idx="7">
                        <c:v>1722</c:v>
                      </c:pt>
                      <c:pt idx="8">
                        <c:v>1655</c:v>
                      </c:pt>
                      <c:pt idx="9">
                        <c:v>1599</c:v>
                      </c:pt>
                      <c:pt idx="10">
                        <c:v>1750</c:v>
                      </c:pt>
                      <c:pt idx="11">
                        <c:v>1801</c:v>
                      </c:pt>
                      <c:pt idx="12">
                        <c:v>1909</c:v>
                      </c:pt>
                      <c:pt idx="13">
                        <c:v>1990</c:v>
                      </c:pt>
                      <c:pt idx="14">
                        <c:v>2099</c:v>
                      </c:pt>
                      <c:pt idx="15">
                        <c:v>2201</c:v>
                      </c:pt>
                      <c:pt idx="16">
                        <c:v>2265</c:v>
                      </c:pt>
                      <c:pt idx="17">
                        <c:v>2317</c:v>
                      </c:pt>
                      <c:pt idx="18">
                        <c:v>2391</c:v>
                      </c:pt>
                      <c:pt idx="19">
                        <c:v>2432</c:v>
                      </c:pt>
                      <c:pt idx="20">
                        <c:v>2454</c:v>
                      </c:pt>
                      <c:pt idx="21">
                        <c:v>2506</c:v>
                      </c:pt>
                      <c:pt idx="22">
                        <c:v>2576</c:v>
                      </c:pt>
                      <c:pt idx="23">
                        <c:v>2636</c:v>
                      </c:pt>
                      <c:pt idx="24">
                        <c:v>2714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D5AF-4714-BADA-8A516E0C576D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2000-2024'!$D$3</c15:sqref>
                        </c15:formulaRef>
                      </c:ext>
                    </c:extLst>
                    <c:strCache>
                      <c:ptCount val="1"/>
                      <c:pt idx="0">
                        <c:v>Zasebni sektor s koncesijo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2000-2024'!$A$4:$A$28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2000-2024'!$D$4:$D$28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808</c:v>
                      </c:pt>
                      <c:pt idx="1">
                        <c:v>851</c:v>
                      </c:pt>
                      <c:pt idx="2">
                        <c:v>924</c:v>
                      </c:pt>
                      <c:pt idx="3">
                        <c:v>951</c:v>
                      </c:pt>
                      <c:pt idx="4">
                        <c:v>997</c:v>
                      </c:pt>
                      <c:pt idx="5">
                        <c:v>1010</c:v>
                      </c:pt>
                      <c:pt idx="6">
                        <c:v>1090</c:v>
                      </c:pt>
                      <c:pt idx="7">
                        <c:v>1186</c:v>
                      </c:pt>
                      <c:pt idx="8">
                        <c:v>1269</c:v>
                      </c:pt>
                      <c:pt idx="9">
                        <c:v>1289</c:v>
                      </c:pt>
                      <c:pt idx="10">
                        <c:v>1325</c:v>
                      </c:pt>
                      <c:pt idx="11">
                        <c:v>1326</c:v>
                      </c:pt>
                      <c:pt idx="12">
                        <c:v>1318</c:v>
                      </c:pt>
                      <c:pt idx="13">
                        <c:v>1323</c:v>
                      </c:pt>
                      <c:pt idx="14">
                        <c:v>1386</c:v>
                      </c:pt>
                      <c:pt idx="15">
                        <c:v>1376</c:v>
                      </c:pt>
                      <c:pt idx="16">
                        <c:v>1378</c:v>
                      </c:pt>
                      <c:pt idx="17">
                        <c:v>1396</c:v>
                      </c:pt>
                      <c:pt idx="18">
                        <c:v>1395</c:v>
                      </c:pt>
                      <c:pt idx="19">
                        <c:v>1410</c:v>
                      </c:pt>
                      <c:pt idx="20">
                        <c:v>1407</c:v>
                      </c:pt>
                      <c:pt idx="21">
                        <c:v>1395</c:v>
                      </c:pt>
                      <c:pt idx="22">
                        <c:v>1414</c:v>
                      </c:pt>
                      <c:pt idx="23">
                        <c:v>1421</c:v>
                      </c:pt>
                      <c:pt idx="24">
                        <c:v>1448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5AF-4714-BADA-8A516E0C576D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2000-2024'!$E$3</c15:sqref>
                        </c15:formulaRef>
                      </c:ext>
                    </c:extLst>
                    <c:strCache>
                      <c:ptCount val="1"/>
                      <c:pt idx="0">
                        <c:v>Drugo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2000-2024'!$A$4:$A$28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2000-2024'!$E$4:$E$28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48</c:v>
                      </c:pt>
                      <c:pt idx="1">
                        <c:v>57</c:v>
                      </c:pt>
                      <c:pt idx="2">
                        <c:v>66</c:v>
                      </c:pt>
                      <c:pt idx="3">
                        <c:v>67</c:v>
                      </c:pt>
                      <c:pt idx="4">
                        <c:v>65</c:v>
                      </c:pt>
                      <c:pt idx="5">
                        <c:v>62</c:v>
                      </c:pt>
                      <c:pt idx="6">
                        <c:v>57</c:v>
                      </c:pt>
                      <c:pt idx="7">
                        <c:v>57</c:v>
                      </c:pt>
                      <c:pt idx="8">
                        <c:v>53</c:v>
                      </c:pt>
                      <c:pt idx="9">
                        <c:v>55</c:v>
                      </c:pt>
                      <c:pt idx="10">
                        <c:v>51</c:v>
                      </c:pt>
                      <c:pt idx="11">
                        <c:v>53</c:v>
                      </c:pt>
                      <c:pt idx="12">
                        <c:v>55</c:v>
                      </c:pt>
                      <c:pt idx="13">
                        <c:v>54</c:v>
                      </c:pt>
                      <c:pt idx="14">
                        <c:v>55</c:v>
                      </c:pt>
                      <c:pt idx="15">
                        <c:v>53</c:v>
                      </c:pt>
                      <c:pt idx="16">
                        <c:v>51</c:v>
                      </c:pt>
                      <c:pt idx="17">
                        <c:v>52</c:v>
                      </c:pt>
                      <c:pt idx="18">
                        <c:v>51</c:v>
                      </c:pt>
                      <c:pt idx="19">
                        <c:v>53</c:v>
                      </c:pt>
                      <c:pt idx="20">
                        <c:v>58</c:v>
                      </c:pt>
                      <c:pt idx="21">
                        <c:v>58</c:v>
                      </c:pt>
                      <c:pt idx="22">
                        <c:v>58</c:v>
                      </c:pt>
                      <c:pt idx="23">
                        <c:v>61</c:v>
                      </c:pt>
                      <c:pt idx="24">
                        <c:v>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5AF-4714-BADA-8A516E0C576D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2000-2024'!$F$3</c15:sqref>
                        </c15:formulaRef>
                      </c:ext>
                    </c:extLst>
                    <c:strCache>
                      <c:ptCount val="1"/>
                      <c:pt idx="0">
                        <c:v>JZM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2000-2024'!$A$4:$A$28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2000-2024'!$F$4:$F$28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5238</c:v>
                      </c:pt>
                      <c:pt idx="1">
                        <c:v>5278</c:v>
                      </c:pt>
                      <c:pt idx="2">
                        <c:v>5507</c:v>
                      </c:pt>
                      <c:pt idx="3">
                        <c:v>5581</c:v>
                      </c:pt>
                      <c:pt idx="4">
                        <c:v>5675</c:v>
                      </c:pt>
                      <c:pt idx="5">
                        <c:v>5757</c:v>
                      </c:pt>
                      <c:pt idx="6">
                        <c:v>5929</c:v>
                      </c:pt>
                      <c:pt idx="7">
                        <c:v>6053</c:v>
                      </c:pt>
                      <c:pt idx="8">
                        <c:v>6136</c:v>
                      </c:pt>
                      <c:pt idx="9">
                        <c:v>6259</c:v>
                      </c:pt>
                      <c:pt idx="10">
                        <c:v>6346</c:v>
                      </c:pt>
                      <c:pt idx="11">
                        <c:v>6526</c:v>
                      </c:pt>
                      <c:pt idx="12">
                        <c:v>6993</c:v>
                      </c:pt>
                      <c:pt idx="13">
                        <c:v>6967</c:v>
                      </c:pt>
                      <c:pt idx="14">
                        <c:v>7027</c:v>
                      </c:pt>
                      <c:pt idx="15">
                        <c:v>7217</c:v>
                      </c:pt>
                      <c:pt idx="16">
                        <c:v>7412</c:v>
                      </c:pt>
                      <c:pt idx="17">
                        <c:v>7738</c:v>
                      </c:pt>
                      <c:pt idx="18">
                        <c:v>7945</c:v>
                      </c:pt>
                      <c:pt idx="19">
                        <c:v>8093</c:v>
                      </c:pt>
                      <c:pt idx="20">
                        <c:v>8235</c:v>
                      </c:pt>
                      <c:pt idx="21">
                        <c:v>8311</c:v>
                      </c:pt>
                      <c:pt idx="22">
                        <c:v>8471</c:v>
                      </c:pt>
                      <c:pt idx="23">
                        <c:v>8576</c:v>
                      </c:pt>
                      <c:pt idx="24">
                        <c:v>8739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5AF-4714-BADA-8A516E0C576D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2000-2024'!$G$3</c15:sqref>
                        </c15:formulaRef>
                      </c:ext>
                    </c:extLst>
                    <c:strCache>
                      <c:ptCount val="1"/>
                      <c:pt idx="0">
                        <c:v>Zasebni sektor brez koncesije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2000-2024'!$A$4:$A$28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2000-2024'!$G$4:$G$28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135</c:v>
                      </c:pt>
                      <c:pt idx="1">
                        <c:v>141</c:v>
                      </c:pt>
                      <c:pt idx="2">
                        <c:v>187</c:v>
                      </c:pt>
                      <c:pt idx="3">
                        <c:v>199</c:v>
                      </c:pt>
                      <c:pt idx="4">
                        <c:v>178</c:v>
                      </c:pt>
                      <c:pt idx="5">
                        <c:v>188</c:v>
                      </c:pt>
                      <c:pt idx="6">
                        <c:v>190</c:v>
                      </c:pt>
                      <c:pt idx="7">
                        <c:v>191</c:v>
                      </c:pt>
                      <c:pt idx="8">
                        <c:v>192</c:v>
                      </c:pt>
                      <c:pt idx="9">
                        <c:v>210</c:v>
                      </c:pt>
                      <c:pt idx="10">
                        <c:v>209</c:v>
                      </c:pt>
                      <c:pt idx="11">
                        <c:v>211</c:v>
                      </c:pt>
                      <c:pt idx="12">
                        <c:v>239</c:v>
                      </c:pt>
                      <c:pt idx="13">
                        <c:v>244</c:v>
                      </c:pt>
                      <c:pt idx="14">
                        <c:v>253</c:v>
                      </c:pt>
                      <c:pt idx="15">
                        <c:v>284</c:v>
                      </c:pt>
                      <c:pt idx="16">
                        <c:v>298</c:v>
                      </c:pt>
                      <c:pt idx="17">
                        <c:v>353</c:v>
                      </c:pt>
                      <c:pt idx="18">
                        <c:v>385</c:v>
                      </c:pt>
                      <c:pt idx="19">
                        <c:v>445</c:v>
                      </c:pt>
                      <c:pt idx="20">
                        <c:v>462</c:v>
                      </c:pt>
                      <c:pt idx="21">
                        <c:v>478</c:v>
                      </c:pt>
                      <c:pt idx="22">
                        <c:v>526</c:v>
                      </c:pt>
                      <c:pt idx="23">
                        <c:v>574</c:v>
                      </c:pt>
                      <c:pt idx="24">
                        <c:v>645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D5AF-4714-BADA-8A516E0C576D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2000-2024'!$H$3</c15:sqref>
                        </c15:formulaRef>
                      </c:ext>
                    </c:extLst>
                    <c:strCache>
                      <c:ptCount val="1"/>
                      <c:pt idx="0">
                        <c:v>Aktivni v zdravniški službi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2000-2024'!$A$4:$A$28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2000-2024'!$H$4:$H$28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5373</c:v>
                      </c:pt>
                      <c:pt idx="1">
                        <c:v>5419</c:v>
                      </c:pt>
                      <c:pt idx="2">
                        <c:v>5694</c:v>
                      </c:pt>
                      <c:pt idx="3">
                        <c:v>5780</c:v>
                      </c:pt>
                      <c:pt idx="4">
                        <c:v>5853</c:v>
                      </c:pt>
                      <c:pt idx="5">
                        <c:v>5995</c:v>
                      </c:pt>
                      <c:pt idx="6">
                        <c:v>6119</c:v>
                      </c:pt>
                      <c:pt idx="7">
                        <c:v>6244</c:v>
                      </c:pt>
                      <c:pt idx="8">
                        <c:v>6328</c:v>
                      </c:pt>
                      <c:pt idx="9">
                        <c:v>6469</c:v>
                      </c:pt>
                      <c:pt idx="10">
                        <c:v>6555</c:v>
                      </c:pt>
                      <c:pt idx="11">
                        <c:v>6737</c:v>
                      </c:pt>
                      <c:pt idx="12">
                        <c:v>7232</c:v>
                      </c:pt>
                      <c:pt idx="13">
                        <c:v>7211</c:v>
                      </c:pt>
                      <c:pt idx="14">
                        <c:v>7280</c:v>
                      </c:pt>
                      <c:pt idx="15">
                        <c:v>7501</c:v>
                      </c:pt>
                      <c:pt idx="16">
                        <c:v>7710</c:v>
                      </c:pt>
                      <c:pt idx="17">
                        <c:v>8091</c:v>
                      </c:pt>
                      <c:pt idx="18">
                        <c:v>8330</c:v>
                      </c:pt>
                      <c:pt idx="19">
                        <c:v>8538</c:v>
                      </c:pt>
                      <c:pt idx="20">
                        <c:v>8697</c:v>
                      </c:pt>
                      <c:pt idx="21">
                        <c:v>8789</c:v>
                      </c:pt>
                      <c:pt idx="22">
                        <c:v>8997</c:v>
                      </c:pt>
                      <c:pt idx="23">
                        <c:v>9150</c:v>
                      </c:pt>
                      <c:pt idx="24">
                        <c:v>9384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D5AF-4714-BADA-8A516E0C576D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2000-2024'!$I$3</c15:sqref>
                        </c15:formulaRef>
                      </c:ext>
                    </c:extLst>
                    <c:strCache>
                      <c:ptCount val="1"/>
                      <c:pt idx="0">
                        <c:v>Zaposleni drugje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2000-2024'!$A$4:$A$28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2000-2024'!$I$4:$I$28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536</c:v>
                      </c:pt>
                      <c:pt idx="1">
                        <c:v>750</c:v>
                      </c:pt>
                      <c:pt idx="2">
                        <c:v>733</c:v>
                      </c:pt>
                      <c:pt idx="3">
                        <c:v>697</c:v>
                      </c:pt>
                      <c:pt idx="4">
                        <c:v>766</c:v>
                      </c:pt>
                      <c:pt idx="5">
                        <c:v>791</c:v>
                      </c:pt>
                      <c:pt idx="6">
                        <c:v>742</c:v>
                      </c:pt>
                      <c:pt idx="7">
                        <c:v>740</c:v>
                      </c:pt>
                      <c:pt idx="8">
                        <c:v>663</c:v>
                      </c:pt>
                      <c:pt idx="9">
                        <c:v>711</c:v>
                      </c:pt>
                      <c:pt idx="10">
                        <c:v>705</c:v>
                      </c:pt>
                      <c:pt idx="11">
                        <c:v>771</c:v>
                      </c:pt>
                      <c:pt idx="12">
                        <c:v>696</c:v>
                      </c:pt>
                      <c:pt idx="13">
                        <c:v>902</c:v>
                      </c:pt>
                      <c:pt idx="14">
                        <c:v>1014</c:v>
                      </c:pt>
                      <c:pt idx="15">
                        <c:v>1062</c:v>
                      </c:pt>
                      <c:pt idx="16">
                        <c:v>1187</c:v>
                      </c:pt>
                      <c:pt idx="17">
                        <c:v>1088</c:v>
                      </c:pt>
                      <c:pt idx="18">
                        <c:v>1125</c:v>
                      </c:pt>
                      <c:pt idx="19">
                        <c:v>1162</c:v>
                      </c:pt>
                      <c:pt idx="20">
                        <c:v>1077</c:v>
                      </c:pt>
                      <c:pt idx="21">
                        <c:v>1146</c:v>
                      </c:pt>
                      <c:pt idx="22">
                        <c:v>1110</c:v>
                      </c:pt>
                      <c:pt idx="23">
                        <c:v>1100</c:v>
                      </c:pt>
                      <c:pt idx="24">
                        <c:v>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D5AF-4714-BADA-8A516E0C576D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2000-2024'!$J$3</c15:sqref>
                        </c15:formulaRef>
                      </c:ext>
                    </c:extLst>
                    <c:strCache>
                      <c:ptCount val="1"/>
                      <c:pt idx="0">
                        <c:v>Upokojenci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2000-2024'!$A$4:$A$28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'Članstvo 2000-2024'!$J$4:$J$28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540</c:v>
                      </c:pt>
                      <c:pt idx="1">
                        <c:v>586</c:v>
                      </c:pt>
                      <c:pt idx="2">
                        <c:v>663</c:v>
                      </c:pt>
                      <c:pt idx="3">
                        <c:v>787</c:v>
                      </c:pt>
                      <c:pt idx="4">
                        <c:v>864</c:v>
                      </c:pt>
                      <c:pt idx="5">
                        <c:v>969</c:v>
                      </c:pt>
                      <c:pt idx="6">
                        <c:v>1064</c:v>
                      </c:pt>
                      <c:pt idx="7">
                        <c:v>1085</c:v>
                      </c:pt>
                      <c:pt idx="8">
                        <c:v>1200</c:v>
                      </c:pt>
                      <c:pt idx="9">
                        <c:v>1103</c:v>
                      </c:pt>
                      <c:pt idx="10">
                        <c:v>1068</c:v>
                      </c:pt>
                      <c:pt idx="11">
                        <c:v>1208</c:v>
                      </c:pt>
                      <c:pt idx="12">
                        <c:v>1285</c:v>
                      </c:pt>
                      <c:pt idx="13">
                        <c:v>1418</c:v>
                      </c:pt>
                      <c:pt idx="14">
                        <c:v>1512</c:v>
                      </c:pt>
                      <c:pt idx="15">
                        <c:v>1515</c:v>
                      </c:pt>
                      <c:pt idx="16">
                        <c:v>1533</c:v>
                      </c:pt>
                      <c:pt idx="17">
                        <c:v>1566</c:v>
                      </c:pt>
                      <c:pt idx="18">
                        <c:v>1605</c:v>
                      </c:pt>
                      <c:pt idx="19">
                        <c:v>1667</c:v>
                      </c:pt>
                      <c:pt idx="20">
                        <c:v>1723</c:v>
                      </c:pt>
                      <c:pt idx="21">
                        <c:v>1770</c:v>
                      </c:pt>
                      <c:pt idx="22">
                        <c:v>1832</c:v>
                      </c:pt>
                      <c:pt idx="23">
                        <c:v>1930</c:v>
                      </c:pt>
                      <c:pt idx="24">
                        <c:v>1999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5AF-4714-BADA-8A516E0C576D}"/>
                  </c:ext>
                </c:extLst>
              </c15:ser>
            </c15:filteredLineSeries>
          </c:ext>
        </c:extLst>
      </c:lineChart>
      <c:catAx>
        <c:axId val="62983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15440"/>
        <c:crosses val="autoZero"/>
        <c:auto val="1"/>
        <c:lblAlgn val="ctr"/>
        <c:lblOffset val="100"/>
        <c:noMultiLvlLbl val="0"/>
      </c:catAx>
      <c:valAx>
        <c:axId val="629815440"/>
        <c:scaling>
          <c:orientation val="minMax"/>
          <c:min val="3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3308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Starost</a:t>
            </a:r>
            <a:r>
              <a:rPr lang="sl-SI" baseline="0"/>
              <a:t> članov 2024 po starostnih razredih v %</a:t>
            </a: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'Članstvo, spol, starost'!$A$36:$A$44</c:f>
              <c:strCache>
                <c:ptCount val="9"/>
                <c:pt idx="0">
                  <c:v>do 30</c:v>
                </c:pt>
                <c:pt idx="1">
                  <c:v>od 30 do 35</c:v>
                </c:pt>
                <c:pt idx="2">
                  <c:v>od 35 do 40</c:v>
                </c:pt>
                <c:pt idx="3">
                  <c:v>od 40 do 45</c:v>
                </c:pt>
                <c:pt idx="4">
                  <c:v>od 45 do 50</c:v>
                </c:pt>
                <c:pt idx="5">
                  <c:v>od 50 do 55</c:v>
                </c:pt>
                <c:pt idx="6">
                  <c:v>od 55 do 60</c:v>
                </c:pt>
                <c:pt idx="7">
                  <c:v>od 60 do 65</c:v>
                </c:pt>
                <c:pt idx="8">
                  <c:v>nad 65</c:v>
                </c:pt>
              </c:strCache>
            </c:strRef>
          </c:cat>
          <c:val>
            <c:numRef>
              <c:f>'Članstvo, spol, starost'!$C$36:$C$44</c:f>
              <c:numCache>
                <c:formatCode>0.00</c:formatCode>
                <c:ptCount val="9"/>
                <c:pt idx="0">
                  <c:v>8.9803105490635495</c:v>
                </c:pt>
                <c:pt idx="1">
                  <c:v>13.574515767568432</c:v>
                </c:pt>
                <c:pt idx="2">
                  <c:v>12.950216103729788</c:v>
                </c:pt>
                <c:pt idx="3">
                  <c:v>10.1408676164559</c:v>
                </c:pt>
                <c:pt idx="4">
                  <c:v>8.6921722426764845</c:v>
                </c:pt>
                <c:pt idx="5">
                  <c:v>8.2999839923163119</c:v>
                </c:pt>
                <c:pt idx="6">
                  <c:v>7.395549863934689</c:v>
                </c:pt>
                <c:pt idx="7">
                  <c:v>7.7797342724507761</c:v>
                </c:pt>
                <c:pt idx="8">
                  <c:v>22.186649591804066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B-4B17-A0B4-D246999754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30474368"/>
        <c:axId val="1630482688"/>
      </c:barChart>
      <c:catAx>
        <c:axId val="163047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630482688"/>
        <c:crosses val="autoZero"/>
        <c:auto val="1"/>
        <c:lblAlgn val="ctr"/>
        <c:lblOffset val="100"/>
        <c:noMultiLvlLbl val="0"/>
      </c:catAx>
      <c:valAx>
        <c:axId val="163048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63047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600" b="1"/>
              <a:t>Aktivni</a:t>
            </a:r>
            <a:r>
              <a:rPr lang="sl-SI" sz="1600" b="1" baseline="0"/>
              <a:t> člani po spolu 2024</a:t>
            </a:r>
            <a:endParaRPr lang="sl-SI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0C8-4183-8DDF-EFBACFB136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0C8-4183-8DDF-EFBACFB136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'Aktivni člani 2024'!$H$1:$I$1</c:f>
              <c:strCache>
                <c:ptCount val="2"/>
                <c:pt idx="0">
                  <c:v>moški</c:v>
                </c:pt>
                <c:pt idx="1">
                  <c:v>ženske</c:v>
                </c:pt>
              </c:strCache>
            </c:strRef>
          </c:cat>
          <c:val>
            <c:numRef>
              <c:f>'Aktivni člani 2024'!$H$4:$I$4</c:f>
              <c:numCache>
                <c:formatCode>0.0</c:formatCode>
                <c:ptCount val="2"/>
                <c:pt idx="0">
                  <c:v>34.969730324711065</c:v>
                </c:pt>
                <c:pt idx="1">
                  <c:v>65.030269675288949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C8-4183-8DDF-EFBACFB13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600" b="1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Aktivni zdravniki po spolu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947107380954214E-2"/>
          <c:y val="0.24858171607045643"/>
          <c:w val="0.80801636376190078"/>
          <c:h val="0.5580144732963918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BF-4B8B-9D92-A56D912ABC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EBF-4B8B-9D92-A56D912ABC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'Aktivni člani 2024'!$H$1:$I$1</c:f>
              <c:strCache>
                <c:ptCount val="2"/>
                <c:pt idx="0">
                  <c:v>moški</c:v>
                </c:pt>
                <c:pt idx="1">
                  <c:v>ženske</c:v>
                </c:pt>
              </c:strCache>
            </c:strRef>
          </c:cat>
          <c:val>
            <c:numRef>
              <c:f>'Aktivni člani 2024'!$H$2:$I$2</c:f>
              <c:numCache>
                <c:formatCode>0.0</c:formatCode>
                <c:ptCount val="2"/>
                <c:pt idx="0">
                  <c:v>35.623548695533394</c:v>
                </c:pt>
                <c:pt idx="1">
                  <c:v>64.376451304466599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BF-4B8B-9D92-A56D912ABC8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600" b="1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Aktivni zobozdravniki po spolu 2024</a:t>
            </a:r>
            <a:endParaRPr lang="en-US" sz="1600" b="1" i="0" u="none" strike="noStrike" kern="120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layout>
        <c:manualLayout>
          <c:xMode val="edge"/>
          <c:yMode val="edge"/>
          <c:x val="0.1502395260789548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751-4A57-8382-0855BEDC62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751-4A57-8382-0855BEDC62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'Aktivni člani 2024'!$H$1:$I$1</c:f>
              <c:strCache>
                <c:ptCount val="2"/>
                <c:pt idx="0">
                  <c:v>moški</c:v>
                </c:pt>
                <c:pt idx="1">
                  <c:v>ženske</c:v>
                </c:pt>
              </c:strCache>
            </c:strRef>
          </c:cat>
          <c:val>
            <c:numRef>
              <c:f>'Aktivni člani 2024'!$H$3:$I$3</c:f>
              <c:numCache>
                <c:formatCode>0.0</c:formatCode>
                <c:ptCount val="2"/>
                <c:pt idx="0">
                  <c:v>32.256235827664398</c:v>
                </c:pt>
                <c:pt idx="1">
                  <c:v>67.743764172335602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51-4A57-8382-0855BEDC62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Št. aktivnih </a:t>
            </a:r>
            <a:r>
              <a:rPr lang="sl-SI"/>
              <a:t>zdravnikov in zobozdravnikov</a:t>
            </a:r>
            <a:r>
              <a:rPr lang="en-US"/>
              <a:t> po specialističnih skupinah (10 največjih) glede na spol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'Aktivni člani 2024'!$B$25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'Aktivni člani 2024'!$A$26:$A$35</c:f>
              <c:strCache>
                <c:ptCount val="10"/>
                <c:pt idx="0">
                  <c:v>Dentalna medicina</c:v>
                </c:pt>
                <c:pt idx="1">
                  <c:v>Družinska medicina</c:v>
                </c:pt>
                <c:pt idx="2">
                  <c:v>Pediatrija</c:v>
                </c:pt>
                <c:pt idx="3">
                  <c:v>Anesteziologija, reanimatologija in perioperativna intenzivna medicina</c:v>
                </c:pt>
                <c:pt idx="4">
                  <c:v>Interna medicina</c:v>
                </c:pt>
                <c:pt idx="5">
                  <c:v>Ginekologija in porodništvo</c:v>
                </c:pt>
                <c:pt idx="6">
                  <c:v>Radiologija</c:v>
                </c:pt>
                <c:pt idx="7">
                  <c:v>Psihiatrija</c:v>
                </c:pt>
                <c:pt idx="8">
                  <c:v>Splošna kirurgija</c:v>
                </c:pt>
                <c:pt idx="9">
                  <c:v>Kardiologija in vaskularna medicina</c:v>
                </c:pt>
              </c:strCache>
            </c:strRef>
          </c:cat>
          <c:val>
            <c:numRef>
              <c:f>'Aktivni člani 2024'!$B$26:$B$35</c:f>
              <c:numCache>
                <c:formatCode>General</c:formatCode>
                <c:ptCount val="10"/>
                <c:pt idx="0">
                  <c:v>477</c:v>
                </c:pt>
                <c:pt idx="1">
                  <c:v>317</c:v>
                </c:pt>
                <c:pt idx="2">
                  <c:v>88</c:v>
                </c:pt>
                <c:pt idx="3">
                  <c:v>172</c:v>
                </c:pt>
                <c:pt idx="4">
                  <c:v>167</c:v>
                </c:pt>
                <c:pt idx="5">
                  <c:v>93</c:v>
                </c:pt>
                <c:pt idx="6">
                  <c:v>160</c:v>
                </c:pt>
                <c:pt idx="7">
                  <c:v>84</c:v>
                </c:pt>
                <c:pt idx="8">
                  <c:v>146</c:v>
                </c:pt>
                <c:pt idx="9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6E-4A11-AF3F-EA4949185A4F}"/>
            </c:ext>
          </c:extLst>
        </c:ser>
        <c:ser>
          <c:idx val="1"/>
          <c:order val="1"/>
          <c:tx>
            <c:strRef>
              <c:f>'Aktivni člani 2024'!$C$25</c:f>
              <c:strCache>
                <c:ptCount val="1"/>
                <c:pt idx="0">
                  <c:v>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'Aktivni člani 2024'!$A$26:$A$35</c:f>
              <c:strCache>
                <c:ptCount val="10"/>
                <c:pt idx="0">
                  <c:v>Dentalna medicina</c:v>
                </c:pt>
                <c:pt idx="1">
                  <c:v>Družinska medicina</c:v>
                </c:pt>
                <c:pt idx="2">
                  <c:v>Pediatrija</c:v>
                </c:pt>
                <c:pt idx="3">
                  <c:v>Anesteziologija, reanimatologija in perioperativna intenzivna medicina</c:v>
                </c:pt>
                <c:pt idx="4">
                  <c:v>Interna medicina</c:v>
                </c:pt>
                <c:pt idx="5">
                  <c:v>Ginekologija in porodništvo</c:v>
                </c:pt>
                <c:pt idx="6">
                  <c:v>Radiologija</c:v>
                </c:pt>
                <c:pt idx="7">
                  <c:v>Psihiatrija</c:v>
                </c:pt>
                <c:pt idx="8">
                  <c:v>Splošna kirurgija</c:v>
                </c:pt>
                <c:pt idx="9">
                  <c:v>Kardiologija in vaskularna medicina</c:v>
                </c:pt>
              </c:strCache>
            </c:strRef>
          </c:cat>
          <c:val>
            <c:numRef>
              <c:f>'Aktivni člani 2024'!$C$26:$C$35</c:f>
              <c:numCache>
                <c:formatCode>General</c:formatCode>
                <c:ptCount val="10"/>
                <c:pt idx="0">
                  <c:v>1051</c:v>
                </c:pt>
                <c:pt idx="1">
                  <c:v>1051</c:v>
                </c:pt>
                <c:pt idx="2">
                  <c:v>575</c:v>
                </c:pt>
                <c:pt idx="3">
                  <c:v>293</c:v>
                </c:pt>
                <c:pt idx="4">
                  <c:v>256</c:v>
                </c:pt>
                <c:pt idx="5">
                  <c:v>329</c:v>
                </c:pt>
                <c:pt idx="6">
                  <c:v>203</c:v>
                </c:pt>
                <c:pt idx="7">
                  <c:v>216</c:v>
                </c:pt>
                <c:pt idx="8">
                  <c:v>87</c:v>
                </c:pt>
                <c:pt idx="9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6E-4A11-AF3F-EA4949185A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00216047"/>
        <c:axId val="1000217295"/>
      </c:barChart>
      <c:catAx>
        <c:axId val="10002160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00217295"/>
        <c:crosses val="autoZero"/>
        <c:auto val="1"/>
        <c:lblAlgn val="ctr"/>
        <c:lblOffset val="100"/>
        <c:noMultiLvlLbl val="0"/>
      </c:catAx>
      <c:valAx>
        <c:axId val="1000217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00216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Porazdelitev aktivnih članov v letu 2024 po vrsti ustanov glede na njihov spol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'Aktivni člani 2024'!$M$130</c:f>
              <c:strCache>
                <c:ptCount val="1"/>
                <c:pt idx="0">
                  <c:v>Moški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'Aktivni člani 2024'!$L$131:$L$136</c:f>
              <c:strCache>
                <c:ptCount val="6"/>
                <c:pt idx="0">
                  <c:v>Bolnišnica</c:v>
                </c:pt>
                <c:pt idx="1">
                  <c:v>Podjetje/Zasebnik brez koncesije</c:v>
                </c:pt>
                <c:pt idx="2">
                  <c:v>Podjetje/Zasebnik s koncesijo</c:v>
                </c:pt>
                <c:pt idx="3">
                  <c:v>Posebni socialni zavod</c:v>
                </c:pt>
                <c:pt idx="4">
                  <c:v>Zdravilišče</c:v>
                </c:pt>
                <c:pt idx="5">
                  <c:v>Zdravstveni dom</c:v>
                </c:pt>
              </c:strCache>
            </c:strRef>
          </c:cat>
          <c:val>
            <c:numRef>
              <c:f>'Aktivni člani 2024'!$M$131:$M$136</c:f>
              <c:numCache>
                <c:formatCode>General</c:formatCode>
                <c:ptCount val="6"/>
                <c:pt idx="0">
                  <c:v>1865</c:v>
                </c:pt>
                <c:pt idx="1">
                  <c:v>300</c:v>
                </c:pt>
                <c:pt idx="2">
                  <c:v>546</c:v>
                </c:pt>
                <c:pt idx="3">
                  <c:v>1</c:v>
                </c:pt>
                <c:pt idx="4">
                  <c:v>15</c:v>
                </c:pt>
                <c:pt idx="5">
                  <c:v>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B7-44A5-BC5C-7962B3A1B25D}"/>
            </c:ext>
          </c:extLst>
        </c:ser>
        <c:ser>
          <c:idx val="1"/>
          <c:order val="1"/>
          <c:tx>
            <c:strRef>
              <c:f>'Aktivni člani 2024'!$N$130</c:f>
              <c:strCache>
                <c:ptCount val="1"/>
                <c:pt idx="0">
                  <c:v>Ženske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'Aktivni člani 2024'!$L$131:$L$136</c:f>
              <c:strCache>
                <c:ptCount val="6"/>
                <c:pt idx="0">
                  <c:v>Bolnišnica</c:v>
                </c:pt>
                <c:pt idx="1">
                  <c:v>Podjetje/Zasebnik brez koncesije</c:v>
                </c:pt>
                <c:pt idx="2">
                  <c:v>Podjetje/Zasebnik s koncesijo</c:v>
                </c:pt>
                <c:pt idx="3">
                  <c:v>Posebni socialni zavod</c:v>
                </c:pt>
                <c:pt idx="4">
                  <c:v>Zdravilišče</c:v>
                </c:pt>
                <c:pt idx="5">
                  <c:v>Zdravstveni dom</c:v>
                </c:pt>
              </c:strCache>
            </c:strRef>
          </c:cat>
          <c:val>
            <c:numRef>
              <c:f>'Aktivni člani 2024'!$N$131:$N$136</c:f>
              <c:numCache>
                <c:formatCode>General</c:formatCode>
                <c:ptCount val="6"/>
                <c:pt idx="0">
                  <c:v>2647</c:v>
                </c:pt>
                <c:pt idx="1">
                  <c:v>345</c:v>
                </c:pt>
                <c:pt idx="2">
                  <c:v>902</c:v>
                </c:pt>
                <c:pt idx="3">
                  <c:v>5</c:v>
                </c:pt>
                <c:pt idx="4">
                  <c:v>44</c:v>
                </c:pt>
                <c:pt idx="5">
                  <c:v>2165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B7-44A5-BC5C-7962B3A1B2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04635119"/>
        <c:axId val="1004646351"/>
      </c:barChart>
      <c:catAx>
        <c:axId val="10046351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04646351"/>
        <c:crosses val="autoZero"/>
        <c:auto val="1"/>
        <c:lblAlgn val="ctr"/>
        <c:lblOffset val="100"/>
        <c:noMultiLvlLbl val="0"/>
      </c:catAx>
      <c:valAx>
        <c:axId val="10046463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04635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050" b="1" i="0" baseline="0">
                <a:effectLst/>
              </a:rPr>
              <a:t>Št. zaposlenih v zasebnem sektorju v primerjavi z ostalim članstvom ter delež zaposlenih v zasebnem sektorju v članstvu ZZS</a:t>
            </a:r>
            <a:endParaRPr lang="sl-SI" sz="105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Zasebniki!$D$3</c:f>
              <c:strCache>
                <c:ptCount val="1"/>
                <c:pt idx="0">
                  <c:v>Ves zasebni sektor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Zasebniki!$A$4:$A$28</c:f>
              <c:strCach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strCache>
            </c:strRef>
          </c:cat>
          <c:val>
            <c:numRef>
              <c:f>Zasebniki!$D$4:$D$28</c:f>
              <c:numCache>
                <c:formatCode>General</c:formatCode>
                <c:ptCount val="25"/>
                <c:pt idx="0">
                  <c:v>943</c:v>
                </c:pt>
                <c:pt idx="1">
                  <c:v>992</c:v>
                </c:pt>
                <c:pt idx="2">
                  <c:v>1111</c:v>
                </c:pt>
                <c:pt idx="3">
                  <c:v>1150</c:v>
                </c:pt>
                <c:pt idx="4">
                  <c:v>1175</c:v>
                </c:pt>
                <c:pt idx="5">
                  <c:v>1198</c:v>
                </c:pt>
                <c:pt idx="6">
                  <c:v>1280</c:v>
                </c:pt>
                <c:pt idx="7">
                  <c:v>1377</c:v>
                </c:pt>
                <c:pt idx="8">
                  <c:v>1461</c:v>
                </c:pt>
                <c:pt idx="9">
                  <c:v>1499</c:v>
                </c:pt>
                <c:pt idx="10">
                  <c:v>1534</c:v>
                </c:pt>
                <c:pt idx="11">
                  <c:v>1537</c:v>
                </c:pt>
                <c:pt idx="12">
                  <c:v>1557</c:v>
                </c:pt>
                <c:pt idx="13">
                  <c:v>1567</c:v>
                </c:pt>
                <c:pt idx="14">
                  <c:v>1639</c:v>
                </c:pt>
                <c:pt idx="15">
                  <c:v>1660</c:v>
                </c:pt>
                <c:pt idx="16">
                  <c:v>1676</c:v>
                </c:pt>
                <c:pt idx="17">
                  <c:v>1749</c:v>
                </c:pt>
                <c:pt idx="18">
                  <c:v>1780</c:v>
                </c:pt>
                <c:pt idx="19">
                  <c:v>1855</c:v>
                </c:pt>
                <c:pt idx="20">
                  <c:v>1869</c:v>
                </c:pt>
                <c:pt idx="21">
                  <c:v>1873</c:v>
                </c:pt>
                <c:pt idx="22">
                  <c:v>1940</c:v>
                </c:pt>
                <c:pt idx="23">
                  <c:v>1995</c:v>
                </c:pt>
                <c:pt idx="24">
                  <c:v>2093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C6-4F2B-9DFC-ACFDEEE6A344}"/>
            </c:ext>
          </c:extLst>
        </c:ser>
        <c:ser>
          <c:idx val="1"/>
          <c:order val="1"/>
          <c:tx>
            <c:strRef>
              <c:f>Zasebniki!$E$3</c:f>
              <c:strCache>
                <c:ptCount val="1"/>
                <c:pt idx="0">
                  <c:v>ostalo članstvo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Zasebniki!$A$4:$A$28</c:f>
              <c:strCach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strCache>
            </c:strRef>
          </c:cat>
          <c:val>
            <c:numRef>
              <c:f>Zasebniki!$E$4:$E$28</c:f>
              <c:numCache>
                <c:formatCode>General</c:formatCode>
                <c:ptCount val="25"/>
                <c:pt idx="0">
                  <c:v>6449</c:v>
                </c:pt>
                <c:pt idx="1">
                  <c:v>6755</c:v>
                </c:pt>
                <c:pt idx="2">
                  <c:v>7090</c:v>
                </c:pt>
                <c:pt idx="3">
                  <c:v>7264</c:v>
                </c:pt>
                <c:pt idx="4">
                  <c:v>7483</c:v>
                </c:pt>
                <c:pt idx="5">
                  <c:v>7755</c:v>
                </c:pt>
                <c:pt idx="6">
                  <c:v>7925</c:v>
                </c:pt>
                <c:pt idx="7">
                  <c:v>8069</c:v>
                </c:pt>
                <c:pt idx="8">
                  <c:v>8191</c:v>
                </c:pt>
                <c:pt idx="9">
                  <c:v>8283</c:v>
                </c:pt>
                <c:pt idx="10">
                  <c:v>8328</c:v>
                </c:pt>
                <c:pt idx="11">
                  <c:v>8716</c:v>
                </c:pt>
                <c:pt idx="12">
                  <c:v>9213</c:v>
                </c:pt>
                <c:pt idx="13">
                  <c:v>9531</c:v>
                </c:pt>
                <c:pt idx="14">
                  <c:v>9806</c:v>
                </c:pt>
                <c:pt idx="15">
                  <c:v>10078</c:v>
                </c:pt>
                <c:pt idx="16">
                  <c:v>10430</c:v>
                </c:pt>
                <c:pt idx="17">
                  <c:v>10745</c:v>
                </c:pt>
                <c:pt idx="18">
                  <c:v>11060</c:v>
                </c:pt>
                <c:pt idx="19">
                  <c:v>11367</c:v>
                </c:pt>
                <c:pt idx="20">
                  <c:v>11497</c:v>
                </c:pt>
                <c:pt idx="21">
                  <c:v>11705</c:v>
                </c:pt>
                <c:pt idx="22">
                  <c:v>11939</c:v>
                </c:pt>
                <c:pt idx="23">
                  <c:v>12180</c:v>
                </c:pt>
                <c:pt idx="24">
                  <c:v>12494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C6-4F2B-9DFC-ACFDEEE6A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8230095"/>
        <c:axId val="8226767"/>
      </c:barChart>
      <c:lineChart>
        <c:grouping val="standard"/>
        <c:varyColors val="0"/>
        <c:ser>
          <c:idx val="2"/>
          <c:order val="2"/>
          <c:tx>
            <c:strRef>
              <c:f>Zasebniki!$F$3</c:f>
              <c:strCache>
                <c:ptCount val="1"/>
                <c:pt idx="0">
                  <c:v>delež zasebnega sek. v članstvu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Zasebniki!$A$4:$A$28</c:f>
              <c:strCach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strCache>
            </c:strRef>
          </c:cat>
          <c:val>
            <c:numRef>
              <c:f>Zasebniki!$F$4:$F$28</c:f>
              <c:numCache>
                <c:formatCode>0.0</c:formatCode>
                <c:ptCount val="25"/>
                <c:pt idx="0">
                  <c:v>14.622422080942782</c:v>
                </c:pt>
                <c:pt idx="1">
                  <c:v>14.685418208734271</c:v>
                </c:pt>
                <c:pt idx="2">
                  <c:v>15.669957686882935</c:v>
                </c:pt>
                <c:pt idx="3">
                  <c:v>15.831497797356828</c:v>
                </c:pt>
                <c:pt idx="4">
                  <c:v>15.702258452492316</c:v>
                </c:pt>
                <c:pt idx="5">
                  <c:v>15.448098001289489</c:v>
                </c:pt>
                <c:pt idx="6">
                  <c:v>16.151419558359624</c:v>
                </c:pt>
                <c:pt idx="7">
                  <c:v>17.065311686702195</c:v>
                </c:pt>
                <c:pt idx="8">
                  <c:v>17.836649981687216</c:v>
                </c:pt>
                <c:pt idx="9">
                  <c:v>18.097307738742003</c:v>
                </c:pt>
                <c:pt idx="10">
                  <c:v>18.419788664745436</c:v>
                </c:pt>
                <c:pt idx="11">
                  <c:v>17.63423588802203</c:v>
                </c:pt>
                <c:pt idx="12">
                  <c:v>16.900032562683165</c:v>
                </c:pt>
                <c:pt idx="13">
                  <c:v>16.441086979330606</c:v>
                </c:pt>
                <c:pt idx="14">
                  <c:v>16.714256577605546</c:v>
                </c:pt>
                <c:pt idx="15">
                  <c:v>16.471522127406232</c:v>
                </c:pt>
                <c:pt idx="16">
                  <c:v>16.069031639501439</c:v>
                </c:pt>
                <c:pt idx="17">
                  <c:v>16.27733829688227</c:v>
                </c:pt>
                <c:pt idx="18">
                  <c:v>16.094032549728752</c:v>
                </c:pt>
                <c:pt idx="19">
                  <c:v>16.319169525820357</c:v>
                </c:pt>
                <c:pt idx="20">
                  <c:v>16.256414716882663</c:v>
                </c:pt>
                <c:pt idx="21">
                  <c:v>16.001708671507902</c:v>
                </c:pt>
                <c:pt idx="22">
                  <c:v>16.249267107797973</c:v>
                </c:pt>
                <c:pt idx="23">
                  <c:v>16.379310344827587</c:v>
                </c:pt>
                <c:pt idx="24">
                  <c:v>16.752040979670241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1C6-4F2B-9DFC-ACFDEEE6A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32591"/>
        <c:axId val="8228431"/>
      </c:lineChart>
      <c:catAx>
        <c:axId val="8230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226767"/>
        <c:crosses val="autoZero"/>
        <c:auto val="1"/>
        <c:lblAlgn val="ctr"/>
        <c:lblOffset val="100"/>
        <c:noMultiLvlLbl val="0"/>
      </c:catAx>
      <c:valAx>
        <c:axId val="8226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230095"/>
        <c:crosses val="autoZero"/>
        <c:crossBetween val="between"/>
      </c:valAx>
      <c:valAx>
        <c:axId val="8228431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232591"/>
        <c:crosses val="max"/>
        <c:crossBetween val="between"/>
      </c:valAx>
      <c:catAx>
        <c:axId val="82325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2284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b="1"/>
              <a:t>Gibanje</a:t>
            </a:r>
            <a:r>
              <a:rPr lang="sl-SI" b="1" baseline="0"/>
              <a:t> š</a:t>
            </a:r>
            <a:r>
              <a:rPr lang="sl-SI" b="1"/>
              <a:t>t. zdravnikov zaposlenih  v zasebnem sektorju v obdobju 2001 - 2024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stacked"/>
        <c:varyColors val="0"/>
        <c:ser>
          <c:idx val="3"/>
          <c:order val="0"/>
          <c:tx>
            <c:strRef>
              <c:f>Zasebniki!$E$33</c:f>
              <c:strCache>
                <c:ptCount val="1"/>
                <c:pt idx="0">
                  <c:v>s koncesijo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Zasebniki!$A$34:$A$57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Zasebniki!$E$34:$E$57</c:f>
              <c:numCache>
                <c:formatCode>General</c:formatCode>
                <c:ptCount val="24"/>
                <c:pt idx="0">
                  <c:v>394</c:v>
                </c:pt>
                <c:pt idx="1">
                  <c:v>440</c:v>
                </c:pt>
                <c:pt idx="2">
                  <c:v>459</c:v>
                </c:pt>
                <c:pt idx="3">
                  <c:v>474</c:v>
                </c:pt>
                <c:pt idx="4">
                  <c:v>485</c:v>
                </c:pt>
                <c:pt idx="5">
                  <c:v>529</c:v>
                </c:pt>
                <c:pt idx="6">
                  <c:v>588</c:v>
                </c:pt>
                <c:pt idx="7">
                  <c:v>643</c:v>
                </c:pt>
                <c:pt idx="8">
                  <c:v>644</c:v>
                </c:pt>
                <c:pt idx="9">
                  <c:v>679</c:v>
                </c:pt>
                <c:pt idx="10">
                  <c:v>691</c:v>
                </c:pt>
                <c:pt idx="11">
                  <c:v>683</c:v>
                </c:pt>
                <c:pt idx="12">
                  <c:v>683</c:v>
                </c:pt>
                <c:pt idx="13">
                  <c:v>735</c:v>
                </c:pt>
                <c:pt idx="14">
                  <c:v>724</c:v>
                </c:pt>
                <c:pt idx="15">
                  <c:v>740</c:v>
                </c:pt>
                <c:pt idx="16">
                  <c:v>757</c:v>
                </c:pt>
                <c:pt idx="17">
                  <c:v>739</c:v>
                </c:pt>
                <c:pt idx="18">
                  <c:v>741</c:v>
                </c:pt>
                <c:pt idx="19">
                  <c:v>740</c:v>
                </c:pt>
                <c:pt idx="20">
                  <c:v>744</c:v>
                </c:pt>
                <c:pt idx="21">
                  <c:v>773</c:v>
                </c:pt>
                <c:pt idx="22">
                  <c:v>780</c:v>
                </c:pt>
                <c:pt idx="23">
                  <c:v>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BA-4552-BD83-43D3CBEB626E}"/>
            </c:ext>
          </c:extLst>
        </c:ser>
        <c:ser>
          <c:idx val="4"/>
          <c:order val="1"/>
          <c:tx>
            <c:strRef>
              <c:f>Zasebniki!$F$33</c:f>
              <c:strCache>
                <c:ptCount val="1"/>
                <c:pt idx="0">
                  <c:v>brez koncesije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Zasebniki!$A$34:$A$57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Zasebniki!$F$34:$F$57</c:f>
              <c:numCache>
                <c:formatCode>General</c:formatCode>
                <c:ptCount val="24"/>
                <c:pt idx="0">
                  <c:v>33</c:v>
                </c:pt>
                <c:pt idx="1">
                  <c:v>42</c:v>
                </c:pt>
                <c:pt idx="2">
                  <c:v>38</c:v>
                </c:pt>
                <c:pt idx="3">
                  <c:v>38</c:v>
                </c:pt>
                <c:pt idx="4">
                  <c:v>41</c:v>
                </c:pt>
                <c:pt idx="5">
                  <c:v>40</c:v>
                </c:pt>
                <c:pt idx="6">
                  <c:v>40</c:v>
                </c:pt>
                <c:pt idx="7">
                  <c:v>43</c:v>
                </c:pt>
                <c:pt idx="8">
                  <c:v>54</c:v>
                </c:pt>
                <c:pt idx="9">
                  <c:v>56</c:v>
                </c:pt>
                <c:pt idx="10">
                  <c:v>57</c:v>
                </c:pt>
                <c:pt idx="11">
                  <c:v>68</c:v>
                </c:pt>
                <c:pt idx="12">
                  <c:v>76</c:v>
                </c:pt>
                <c:pt idx="13">
                  <c:v>70</c:v>
                </c:pt>
                <c:pt idx="14">
                  <c:v>81</c:v>
                </c:pt>
                <c:pt idx="15">
                  <c:v>87</c:v>
                </c:pt>
                <c:pt idx="16">
                  <c:v>111</c:v>
                </c:pt>
                <c:pt idx="17">
                  <c:v>122</c:v>
                </c:pt>
                <c:pt idx="18">
                  <c:v>113</c:v>
                </c:pt>
                <c:pt idx="19">
                  <c:v>156</c:v>
                </c:pt>
                <c:pt idx="20">
                  <c:v>149</c:v>
                </c:pt>
                <c:pt idx="21">
                  <c:v>164</c:v>
                </c:pt>
                <c:pt idx="22">
                  <c:v>187</c:v>
                </c:pt>
                <c:pt idx="23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BA-4552-BD83-43D3CBEB6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4813576"/>
        <c:axId val="954815144"/>
      </c:barChart>
      <c:catAx>
        <c:axId val="954813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54815144"/>
        <c:crosses val="autoZero"/>
        <c:auto val="1"/>
        <c:lblAlgn val="ctr"/>
        <c:lblOffset val="100"/>
        <c:noMultiLvlLbl val="0"/>
      </c:catAx>
      <c:valAx>
        <c:axId val="954815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54813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b="1"/>
              <a:t>Gibanje št. zobozdravnikov zaposlenih  v zasebnem sektorju v obdobju 2001 - 2024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7.6627670238648832E-2"/>
          <c:y val="0.22535414881829413"/>
          <c:w val="0.88771868188985192"/>
          <c:h val="0.5835776571569216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Zasebniki!$B$33</c:f>
              <c:strCache>
                <c:ptCount val="1"/>
                <c:pt idx="0">
                  <c:v>s koncesijo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Zasebniki!$A$34:$A$57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Zasebniki!$B$34:$B$57</c:f>
              <c:numCache>
                <c:formatCode>General</c:formatCode>
                <c:ptCount val="24"/>
                <c:pt idx="0">
                  <c:v>457</c:v>
                </c:pt>
                <c:pt idx="1">
                  <c:v>484</c:v>
                </c:pt>
                <c:pt idx="2">
                  <c:v>492</c:v>
                </c:pt>
                <c:pt idx="3">
                  <c:v>523</c:v>
                </c:pt>
                <c:pt idx="4">
                  <c:v>523</c:v>
                </c:pt>
                <c:pt idx="5">
                  <c:v>560</c:v>
                </c:pt>
                <c:pt idx="6">
                  <c:v>597</c:v>
                </c:pt>
                <c:pt idx="7">
                  <c:v>623</c:v>
                </c:pt>
                <c:pt idx="8">
                  <c:v>645</c:v>
                </c:pt>
                <c:pt idx="9">
                  <c:v>645</c:v>
                </c:pt>
                <c:pt idx="10">
                  <c:v>634</c:v>
                </c:pt>
                <c:pt idx="11">
                  <c:v>635</c:v>
                </c:pt>
                <c:pt idx="12">
                  <c:v>636</c:v>
                </c:pt>
                <c:pt idx="13">
                  <c:v>639</c:v>
                </c:pt>
                <c:pt idx="14">
                  <c:v>644</c:v>
                </c:pt>
                <c:pt idx="15">
                  <c:v>631</c:v>
                </c:pt>
                <c:pt idx="16">
                  <c:v>629</c:v>
                </c:pt>
                <c:pt idx="17">
                  <c:v>635</c:v>
                </c:pt>
                <c:pt idx="18">
                  <c:v>632</c:v>
                </c:pt>
                <c:pt idx="19">
                  <c:v>632</c:v>
                </c:pt>
                <c:pt idx="20">
                  <c:v>627</c:v>
                </c:pt>
                <c:pt idx="21">
                  <c:v>620</c:v>
                </c:pt>
                <c:pt idx="22">
                  <c:v>610</c:v>
                </c:pt>
                <c:pt idx="23">
                  <c:v>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DD-40E7-A01B-E9A89F3209DC}"/>
            </c:ext>
          </c:extLst>
        </c:ser>
        <c:ser>
          <c:idx val="2"/>
          <c:order val="1"/>
          <c:tx>
            <c:strRef>
              <c:f>Zasebniki!$C$33</c:f>
              <c:strCache>
                <c:ptCount val="1"/>
                <c:pt idx="0">
                  <c:v>brez koncesije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Zasebniki!$A$34:$A$57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Zasebniki!$C$34:$C$57</c:f>
              <c:numCache>
                <c:formatCode>General</c:formatCode>
                <c:ptCount val="24"/>
                <c:pt idx="0">
                  <c:v>108</c:v>
                </c:pt>
                <c:pt idx="1">
                  <c:v>143</c:v>
                </c:pt>
                <c:pt idx="2">
                  <c:v>134</c:v>
                </c:pt>
                <c:pt idx="3">
                  <c:v>140</c:v>
                </c:pt>
                <c:pt idx="4">
                  <c:v>146</c:v>
                </c:pt>
                <c:pt idx="5">
                  <c:v>150</c:v>
                </c:pt>
                <c:pt idx="6">
                  <c:v>151</c:v>
                </c:pt>
                <c:pt idx="7">
                  <c:v>149</c:v>
                </c:pt>
                <c:pt idx="8">
                  <c:v>156</c:v>
                </c:pt>
                <c:pt idx="9">
                  <c:v>153</c:v>
                </c:pt>
                <c:pt idx="10">
                  <c:v>154</c:v>
                </c:pt>
                <c:pt idx="11">
                  <c:v>171</c:v>
                </c:pt>
                <c:pt idx="12">
                  <c:v>168</c:v>
                </c:pt>
                <c:pt idx="13">
                  <c:v>183</c:v>
                </c:pt>
                <c:pt idx="14">
                  <c:v>202</c:v>
                </c:pt>
                <c:pt idx="15">
                  <c:v>211</c:v>
                </c:pt>
                <c:pt idx="16">
                  <c:v>235</c:v>
                </c:pt>
                <c:pt idx="17">
                  <c:v>256</c:v>
                </c:pt>
                <c:pt idx="18">
                  <c:v>267</c:v>
                </c:pt>
                <c:pt idx="19">
                  <c:v>303</c:v>
                </c:pt>
                <c:pt idx="20">
                  <c:v>325</c:v>
                </c:pt>
                <c:pt idx="21">
                  <c:v>358</c:v>
                </c:pt>
                <c:pt idx="22">
                  <c:v>381</c:v>
                </c:pt>
                <c:pt idx="23">
                  <c:v>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DD-40E7-A01B-E9A89F320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4818280"/>
        <c:axId val="954815536"/>
      </c:barChart>
      <c:catAx>
        <c:axId val="954818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54815536"/>
        <c:crosses val="autoZero"/>
        <c:auto val="1"/>
        <c:lblAlgn val="ctr"/>
        <c:lblOffset val="100"/>
        <c:noMultiLvlLbl val="0"/>
      </c:catAx>
      <c:valAx>
        <c:axId val="95481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54818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Št. aktivnih zobozdravnikov v obdobju 2001 - 2024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7"/>
          <c:order val="0"/>
          <c:tx>
            <c:strRef>
              <c:f>'Članstvo 2000-2024'!$V$3</c:f>
              <c:strCache>
                <c:ptCount val="1"/>
                <c:pt idx="0">
                  <c:v>Aktivni v zdravniški službi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'Članstvo 2000-2024'!$N$4:$N$27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'Članstvo 2000-2024'!$V$4:$V$27</c:f>
              <c:numCache>
                <c:formatCode>General</c:formatCode>
                <c:ptCount val="24"/>
                <c:pt idx="0">
                  <c:v>1163</c:v>
                </c:pt>
                <c:pt idx="1">
                  <c:v>1248</c:v>
                </c:pt>
                <c:pt idx="2">
                  <c:v>1240</c:v>
                </c:pt>
                <c:pt idx="3">
                  <c:v>1258</c:v>
                </c:pt>
                <c:pt idx="4">
                  <c:v>1248</c:v>
                </c:pt>
                <c:pt idx="5">
                  <c:v>1260</c:v>
                </c:pt>
                <c:pt idx="6">
                  <c:v>1289</c:v>
                </c:pt>
                <c:pt idx="7">
                  <c:v>1296</c:v>
                </c:pt>
                <c:pt idx="8">
                  <c:v>1325</c:v>
                </c:pt>
                <c:pt idx="9">
                  <c:v>1311</c:v>
                </c:pt>
                <c:pt idx="10">
                  <c:v>1345</c:v>
                </c:pt>
                <c:pt idx="11">
                  <c:v>1355</c:v>
                </c:pt>
                <c:pt idx="12">
                  <c:v>1358</c:v>
                </c:pt>
                <c:pt idx="13">
                  <c:v>1381</c:v>
                </c:pt>
                <c:pt idx="14">
                  <c:v>1427</c:v>
                </c:pt>
                <c:pt idx="15">
                  <c:v>1418</c:v>
                </c:pt>
                <c:pt idx="16">
                  <c:v>1448</c:v>
                </c:pt>
                <c:pt idx="17">
                  <c:v>1522</c:v>
                </c:pt>
                <c:pt idx="18">
                  <c:v>1602</c:v>
                </c:pt>
                <c:pt idx="19">
                  <c:v>1599</c:v>
                </c:pt>
                <c:pt idx="20">
                  <c:v>1645</c:v>
                </c:pt>
                <c:pt idx="21">
                  <c:v>1676</c:v>
                </c:pt>
                <c:pt idx="22">
                  <c:v>1707</c:v>
                </c:pt>
                <c:pt idx="23">
                  <c:v>1764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5-4705-8101-92AAB6832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9834648"/>
        <c:axId val="629837000"/>
        <c:axId val="0"/>
        <c:extLst/>
      </c:bar3DChart>
      <c:catAx>
        <c:axId val="629834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37000"/>
        <c:crosses val="autoZero"/>
        <c:auto val="1"/>
        <c:lblAlgn val="ctr"/>
        <c:lblOffset val="100"/>
        <c:noMultiLvlLbl val="0"/>
      </c:catAx>
      <c:valAx>
        <c:axId val="629837000"/>
        <c:scaling>
          <c:orientation val="minMax"/>
          <c:max val="1600"/>
          <c:min val="11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34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Št.</a:t>
            </a:r>
            <a:r>
              <a:rPr lang="sl-SI" baseline="0"/>
              <a:t> aktivni zdravnikov v o</a:t>
            </a:r>
            <a:r>
              <a:rPr lang="en-US"/>
              <a:t>b</a:t>
            </a:r>
            <a:r>
              <a:rPr lang="sl-SI"/>
              <a:t>dobju 2001-2024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8"/>
          <c:order val="0"/>
          <c:tx>
            <c:strRef>
              <c:f>'Članstvo 2000-2024'!$AI$3</c:f>
              <c:strCache>
                <c:ptCount val="1"/>
                <c:pt idx="0">
                  <c:v>Aktivni v zdravniški službi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'Članstvo 2000-2024'!$AA$4:$AA$27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'Članstvo 2000-2024'!$AI$4:$AI$27</c:f>
              <c:numCache>
                <c:formatCode>General</c:formatCode>
                <c:ptCount val="24"/>
                <c:pt idx="0">
                  <c:v>3952</c:v>
                </c:pt>
                <c:pt idx="1">
                  <c:v>4167</c:v>
                </c:pt>
                <c:pt idx="2">
                  <c:v>4248</c:v>
                </c:pt>
                <c:pt idx="3">
                  <c:v>4217</c:v>
                </c:pt>
                <c:pt idx="4">
                  <c:v>4401</c:v>
                </c:pt>
                <c:pt idx="5">
                  <c:v>4547</c:v>
                </c:pt>
                <c:pt idx="6">
                  <c:v>4666</c:v>
                </c:pt>
                <c:pt idx="7">
                  <c:v>4760</c:v>
                </c:pt>
                <c:pt idx="8">
                  <c:v>4908</c:v>
                </c:pt>
                <c:pt idx="9">
                  <c:v>5025</c:v>
                </c:pt>
                <c:pt idx="10">
                  <c:v>5140</c:v>
                </c:pt>
                <c:pt idx="11">
                  <c:v>5520</c:v>
                </c:pt>
                <c:pt idx="12">
                  <c:v>5644</c:v>
                </c:pt>
                <c:pt idx="13">
                  <c:v>5637</c:v>
                </c:pt>
                <c:pt idx="14">
                  <c:v>5816</c:v>
                </c:pt>
                <c:pt idx="15">
                  <c:v>6012</c:v>
                </c:pt>
                <c:pt idx="16">
                  <c:v>6312</c:v>
                </c:pt>
                <c:pt idx="17">
                  <c:v>6396</c:v>
                </c:pt>
                <c:pt idx="18">
                  <c:v>6514</c:v>
                </c:pt>
                <c:pt idx="19">
                  <c:v>6644</c:v>
                </c:pt>
                <c:pt idx="20">
                  <c:v>6838</c:v>
                </c:pt>
                <c:pt idx="21">
                  <c:v>7032</c:v>
                </c:pt>
                <c:pt idx="22">
                  <c:v>7127</c:v>
                </c:pt>
                <c:pt idx="23">
                  <c:v>7321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39-4802-961A-892F0F0971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9817792"/>
        <c:axId val="629807992"/>
        <c:axId val="0"/>
      </c:bar3DChart>
      <c:catAx>
        <c:axId val="62981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07992"/>
        <c:crosses val="autoZero"/>
        <c:auto val="1"/>
        <c:lblAlgn val="ctr"/>
        <c:lblOffset val="100"/>
        <c:noMultiLvlLbl val="0"/>
      </c:catAx>
      <c:valAx>
        <c:axId val="629807992"/>
        <c:scaling>
          <c:orientation val="minMax"/>
          <c:min val="35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1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b="1"/>
              <a:t>Gibanje</a:t>
            </a:r>
            <a:r>
              <a:rPr lang="sl-SI" b="1" baseline="0"/>
              <a:t> š</a:t>
            </a:r>
            <a:r>
              <a:rPr lang="sl-SI" b="1"/>
              <a:t>t. zdravnikov zaposlenih  v zasebnem sektorju v obdobju 2001 - 2024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stacked"/>
        <c:varyColors val="0"/>
        <c:ser>
          <c:idx val="3"/>
          <c:order val="0"/>
          <c:tx>
            <c:strRef>
              <c:f>Zasebniki!$E$33</c:f>
              <c:strCache>
                <c:ptCount val="1"/>
                <c:pt idx="0">
                  <c:v>s koncesijo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Zasebniki!$A$34:$A$57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Zasebniki!$E$34:$E$57</c:f>
              <c:numCache>
                <c:formatCode>General</c:formatCode>
                <c:ptCount val="24"/>
                <c:pt idx="0">
                  <c:v>394</c:v>
                </c:pt>
                <c:pt idx="1">
                  <c:v>440</c:v>
                </c:pt>
                <c:pt idx="2">
                  <c:v>459</c:v>
                </c:pt>
                <c:pt idx="3">
                  <c:v>474</c:v>
                </c:pt>
                <c:pt idx="4">
                  <c:v>485</c:v>
                </c:pt>
                <c:pt idx="5">
                  <c:v>529</c:v>
                </c:pt>
                <c:pt idx="6">
                  <c:v>588</c:v>
                </c:pt>
                <c:pt idx="7">
                  <c:v>643</c:v>
                </c:pt>
                <c:pt idx="8">
                  <c:v>644</c:v>
                </c:pt>
                <c:pt idx="9">
                  <c:v>679</c:v>
                </c:pt>
                <c:pt idx="10">
                  <c:v>691</c:v>
                </c:pt>
                <c:pt idx="11">
                  <c:v>683</c:v>
                </c:pt>
                <c:pt idx="12">
                  <c:v>683</c:v>
                </c:pt>
                <c:pt idx="13">
                  <c:v>735</c:v>
                </c:pt>
                <c:pt idx="14">
                  <c:v>724</c:v>
                </c:pt>
                <c:pt idx="15">
                  <c:v>740</c:v>
                </c:pt>
                <c:pt idx="16">
                  <c:v>757</c:v>
                </c:pt>
                <c:pt idx="17">
                  <c:v>739</c:v>
                </c:pt>
                <c:pt idx="18">
                  <c:v>741</c:v>
                </c:pt>
                <c:pt idx="19">
                  <c:v>740</c:v>
                </c:pt>
                <c:pt idx="20">
                  <c:v>744</c:v>
                </c:pt>
                <c:pt idx="21">
                  <c:v>773</c:v>
                </c:pt>
                <c:pt idx="22">
                  <c:v>780</c:v>
                </c:pt>
                <c:pt idx="23">
                  <c:v>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66-47B9-8DBA-3F98DE5EF97A}"/>
            </c:ext>
          </c:extLst>
        </c:ser>
        <c:ser>
          <c:idx val="4"/>
          <c:order val="1"/>
          <c:tx>
            <c:strRef>
              <c:f>Zasebniki!$F$33</c:f>
              <c:strCache>
                <c:ptCount val="1"/>
                <c:pt idx="0">
                  <c:v>brez koncesije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Zasebniki!$A$34:$A$57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Zasebniki!$F$34:$F$57</c:f>
              <c:numCache>
                <c:formatCode>General</c:formatCode>
                <c:ptCount val="24"/>
                <c:pt idx="0">
                  <c:v>33</c:v>
                </c:pt>
                <c:pt idx="1">
                  <c:v>42</c:v>
                </c:pt>
                <c:pt idx="2">
                  <c:v>38</c:v>
                </c:pt>
                <c:pt idx="3">
                  <c:v>38</c:v>
                </c:pt>
                <c:pt idx="4">
                  <c:v>41</c:v>
                </c:pt>
                <c:pt idx="5">
                  <c:v>40</c:v>
                </c:pt>
                <c:pt idx="6">
                  <c:v>40</c:v>
                </c:pt>
                <c:pt idx="7">
                  <c:v>43</c:v>
                </c:pt>
                <c:pt idx="8">
                  <c:v>54</c:v>
                </c:pt>
                <c:pt idx="9">
                  <c:v>56</c:v>
                </c:pt>
                <c:pt idx="10">
                  <c:v>57</c:v>
                </c:pt>
                <c:pt idx="11">
                  <c:v>68</c:v>
                </c:pt>
                <c:pt idx="12">
                  <c:v>76</c:v>
                </c:pt>
                <c:pt idx="13">
                  <c:v>70</c:v>
                </c:pt>
                <c:pt idx="14">
                  <c:v>81</c:v>
                </c:pt>
                <c:pt idx="15">
                  <c:v>87</c:v>
                </c:pt>
                <c:pt idx="16">
                  <c:v>111</c:v>
                </c:pt>
                <c:pt idx="17">
                  <c:v>122</c:v>
                </c:pt>
                <c:pt idx="18">
                  <c:v>113</c:v>
                </c:pt>
                <c:pt idx="19">
                  <c:v>156</c:v>
                </c:pt>
                <c:pt idx="20">
                  <c:v>149</c:v>
                </c:pt>
                <c:pt idx="21">
                  <c:v>164</c:v>
                </c:pt>
                <c:pt idx="22">
                  <c:v>187</c:v>
                </c:pt>
                <c:pt idx="23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66-47B9-8DBA-3F98DE5EF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4813576"/>
        <c:axId val="954815144"/>
      </c:barChart>
      <c:catAx>
        <c:axId val="954813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54815144"/>
        <c:crosses val="autoZero"/>
        <c:auto val="1"/>
        <c:lblAlgn val="ctr"/>
        <c:lblOffset val="100"/>
        <c:noMultiLvlLbl val="0"/>
      </c:catAx>
      <c:valAx>
        <c:axId val="954815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54813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b="1"/>
              <a:t>Gibanje št. zobozdravnikov zaposlenih  v zasebnem sektorju v obdobju 2001 - 2024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8.1286073830273017E-2"/>
          <c:y val="0.21935405994424254"/>
          <c:w val="0.88771868188985192"/>
          <c:h val="0.5835776571569216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Zasebniki!$B$33</c:f>
              <c:strCache>
                <c:ptCount val="1"/>
                <c:pt idx="0">
                  <c:v>s koncesijo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Zasebniki!$A$34:$A$57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Zasebniki!$B$34:$B$57</c:f>
              <c:numCache>
                <c:formatCode>General</c:formatCode>
                <c:ptCount val="24"/>
                <c:pt idx="0">
                  <c:v>457</c:v>
                </c:pt>
                <c:pt idx="1">
                  <c:v>484</c:v>
                </c:pt>
                <c:pt idx="2">
                  <c:v>492</c:v>
                </c:pt>
                <c:pt idx="3">
                  <c:v>523</c:v>
                </c:pt>
                <c:pt idx="4">
                  <c:v>523</c:v>
                </c:pt>
                <c:pt idx="5">
                  <c:v>560</c:v>
                </c:pt>
                <c:pt idx="6">
                  <c:v>597</c:v>
                </c:pt>
                <c:pt idx="7">
                  <c:v>623</c:v>
                </c:pt>
                <c:pt idx="8">
                  <c:v>645</c:v>
                </c:pt>
                <c:pt idx="9">
                  <c:v>645</c:v>
                </c:pt>
                <c:pt idx="10">
                  <c:v>634</c:v>
                </c:pt>
                <c:pt idx="11">
                  <c:v>635</c:v>
                </c:pt>
                <c:pt idx="12">
                  <c:v>636</c:v>
                </c:pt>
                <c:pt idx="13">
                  <c:v>639</c:v>
                </c:pt>
                <c:pt idx="14">
                  <c:v>644</c:v>
                </c:pt>
                <c:pt idx="15">
                  <c:v>631</c:v>
                </c:pt>
                <c:pt idx="16">
                  <c:v>629</c:v>
                </c:pt>
                <c:pt idx="17">
                  <c:v>635</c:v>
                </c:pt>
                <c:pt idx="18">
                  <c:v>632</c:v>
                </c:pt>
                <c:pt idx="19">
                  <c:v>632</c:v>
                </c:pt>
                <c:pt idx="20">
                  <c:v>627</c:v>
                </c:pt>
                <c:pt idx="21">
                  <c:v>620</c:v>
                </c:pt>
                <c:pt idx="22">
                  <c:v>610</c:v>
                </c:pt>
                <c:pt idx="23">
                  <c:v>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85-4390-BFD0-7F428B043A45}"/>
            </c:ext>
          </c:extLst>
        </c:ser>
        <c:ser>
          <c:idx val="2"/>
          <c:order val="1"/>
          <c:tx>
            <c:strRef>
              <c:f>Zasebniki!$C$33</c:f>
              <c:strCache>
                <c:ptCount val="1"/>
                <c:pt idx="0">
                  <c:v>brez koncesije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Zasebniki!$A$34:$A$57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Zasebniki!$C$34:$C$57</c:f>
              <c:numCache>
                <c:formatCode>General</c:formatCode>
                <c:ptCount val="24"/>
                <c:pt idx="0">
                  <c:v>108</c:v>
                </c:pt>
                <c:pt idx="1">
                  <c:v>143</c:v>
                </c:pt>
                <c:pt idx="2">
                  <c:v>134</c:v>
                </c:pt>
                <c:pt idx="3">
                  <c:v>140</c:v>
                </c:pt>
                <c:pt idx="4">
                  <c:v>146</c:v>
                </c:pt>
                <c:pt idx="5">
                  <c:v>150</c:v>
                </c:pt>
                <c:pt idx="6">
                  <c:v>151</c:v>
                </c:pt>
                <c:pt idx="7">
                  <c:v>149</c:v>
                </c:pt>
                <c:pt idx="8">
                  <c:v>156</c:v>
                </c:pt>
                <c:pt idx="9">
                  <c:v>153</c:v>
                </c:pt>
                <c:pt idx="10">
                  <c:v>154</c:v>
                </c:pt>
                <c:pt idx="11">
                  <c:v>171</c:v>
                </c:pt>
                <c:pt idx="12">
                  <c:v>168</c:v>
                </c:pt>
                <c:pt idx="13">
                  <c:v>183</c:v>
                </c:pt>
                <c:pt idx="14">
                  <c:v>202</c:v>
                </c:pt>
                <c:pt idx="15">
                  <c:v>211</c:v>
                </c:pt>
                <c:pt idx="16">
                  <c:v>235</c:v>
                </c:pt>
                <c:pt idx="17">
                  <c:v>256</c:v>
                </c:pt>
                <c:pt idx="18">
                  <c:v>267</c:v>
                </c:pt>
                <c:pt idx="19">
                  <c:v>303</c:v>
                </c:pt>
                <c:pt idx="20">
                  <c:v>325</c:v>
                </c:pt>
                <c:pt idx="21">
                  <c:v>358</c:v>
                </c:pt>
                <c:pt idx="22">
                  <c:v>381</c:v>
                </c:pt>
                <c:pt idx="23">
                  <c:v>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85-4390-BFD0-7F428B043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4818280"/>
        <c:axId val="954815536"/>
      </c:barChart>
      <c:catAx>
        <c:axId val="954818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54815536"/>
        <c:crosses val="autoZero"/>
        <c:auto val="1"/>
        <c:lblAlgn val="ctr"/>
        <c:lblOffset val="100"/>
        <c:noMultiLvlLbl val="0"/>
      </c:catAx>
      <c:valAx>
        <c:axId val="95481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54818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b="1">
                <a:solidFill>
                  <a:schemeClr val="tx2"/>
                </a:solidFill>
              </a:rPr>
              <a:t>Gibanje števila zdravnikov, zaposlenih v JZM v obdobju 2001 - 2024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'Članstvo 2000-2024'!$AB$3</c:f>
              <c:strCache>
                <c:ptCount val="1"/>
                <c:pt idx="0">
                  <c:v>Bolnišnica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'Članstvo 2000-2024'!$AA$4:$AA$27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'Članstvo 2000-2024'!$AB$4:$AB$27</c:f>
              <c:numCache>
                <c:formatCode>General</c:formatCode>
                <c:ptCount val="24"/>
                <c:pt idx="0">
                  <c:v>2171</c:v>
                </c:pt>
                <c:pt idx="1">
                  <c:v>2273</c:v>
                </c:pt>
                <c:pt idx="2">
                  <c:v>2337</c:v>
                </c:pt>
                <c:pt idx="3">
                  <c:v>2314</c:v>
                </c:pt>
                <c:pt idx="4">
                  <c:v>2245</c:v>
                </c:pt>
                <c:pt idx="5">
                  <c:v>2203</c:v>
                </c:pt>
                <c:pt idx="6">
                  <c:v>2141</c:v>
                </c:pt>
                <c:pt idx="7">
                  <c:v>2075</c:v>
                </c:pt>
                <c:pt idx="8">
                  <c:v>2078</c:v>
                </c:pt>
                <c:pt idx="9">
                  <c:v>2667</c:v>
                </c:pt>
                <c:pt idx="10">
                  <c:v>2913</c:v>
                </c:pt>
                <c:pt idx="11">
                  <c:v>3320</c:v>
                </c:pt>
                <c:pt idx="12">
                  <c:v>3400</c:v>
                </c:pt>
                <c:pt idx="13">
                  <c:v>3251</c:v>
                </c:pt>
                <c:pt idx="14">
                  <c:v>3336</c:v>
                </c:pt>
                <c:pt idx="15">
                  <c:v>3453</c:v>
                </c:pt>
                <c:pt idx="16">
                  <c:v>3678</c:v>
                </c:pt>
                <c:pt idx="17">
                  <c:v>3746</c:v>
                </c:pt>
                <c:pt idx="18">
                  <c:v>3833</c:v>
                </c:pt>
                <c:pt idx="19">
                  <c:v>3949</c:v>
                </c:pt>
                <c:pt idx="20">
                  <c:v>4083</c:v>
                </c:pt>
                <c:pt idx="21">
                  <c:v>4186</c:v>
                </c:pt>
                <c:pt idx="22">
                  <c:v>4225</c:v>
                </c:pt>
                <c:pt idx="23">
                  <c:v>4295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F-4EC7-8D13-E2814ADA5C7F}"/>
            </c:ext>
          </c:extLst>
        </c:ser>
        <c:ser>
          <c:idx val="1"/>
          <c:order val="1"/>
          <c:tx>
            <c:strRef>
              <c:f>'Članstvo 2000-2024'!$AC$3</c:f>
              <c:strCache>
                <c:ptCount val="1"/>
                <c:pt idx="0">
                  <c:v>Zdravstveni dom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'Članstvo 2000-2024'!$AA$4:$AA$27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'Članstvo 2000-2024'!$AC$4:$AC$27</c:f>
              <c:numCache>
                <c:formatCode>General</c:formatCode>
                <c:ptCount val="24"/>
                <c:pt idx="0">
                  <c:v>1298</c:v>
                </c:pt>
                <c:pt idx="1">
                  <c:v>1346</c:v>
                </c:pt>
                <c:pt idx="2">
                  <c:v>1340</c:v>
                </c:pt>
                <c:pt idx="3">
                  <c:v>1327</c:v>
                </c:pt>
                <c:pt idx="4">
                  <c:v>1296</c:v>
                </c:pt>
                <c:pt idx="5">
                  <c:v>1255</c:v>
                </c:pt>
                <c:pt idx="6">
                  <c:v>1199</c:v>
                </c:pt>
                <c:pt idx="7">
                  <c:v>1147</c:v>
                </c:pt>
                <c:pt idx="8">
                  <c:v>1101</c:v>
                </c:pt>
                <c:pt idx="9">
                  <c:v>1249</c:v>
                </c:pt>
                <c:pt idx="10">
                  <c:v>1268</c:v>
                </c:pt>
                <c:pt idx="11">
                  <c:v>1354</c:v>
                </c:pt>
                <c:pt idx="12">
                  <c:v>1431</c:v>
                </c:pt>
                <c:pt idx="13">
                  <c:v>1526</c:v>
                </c:pt>
                <c:pt idx="14">
                  <c:v>1623</c:v>
                </c:pt>
                <c:pt idx="15">
                  <c:v>1682</c:v>
                </c:pt>
                <c:pt idx="16">
                  <c:v>1715</c:v>
                </c:pt>
                <c:pt idx="17">
                  <c:v>1738</c:v>
                </c:pt>
                <c:pt idx="18">
                  <c:v>1738</c:v>
                </c:pt>
                <c:pt idx="19">
                  <c:v>1742</c:v>
                </c:pt>
                <c:pt idx="20">
                  <c:v>1805</c:v>
                </c:pt>
                <c:pt idx="21">
                  <c:v>1851</c:v>
                </c:pt>
                <c:pt idx="22">
                  <c:v>1875</c:v>
                </c:pt>
                <c:pt idx="23">
                  <c:v>1939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0F-4EC7-8D13-E2814ADA5C7F}"/>
            </c:ext>
          </c:extLst>
        </c:ser>
        <c:ser>
          <c:idx val="2"/>
          <c:order val="2"/>
          <c:tx>
            <c:strRef>
              <c:f>'Članstvo 2000-2024'!$AD$3</c:f>
              <c:strCache>
                <c:ptCount val="1"/>
                <c:pt idx="0">
                  <c:v>Zasebni sektor s koncesijo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'Članstvo 2000-2024'!$AA$4:$AA$27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'Članstvo 2000-2024'!$AD$4:$AD$27</c:f>
              <c:numCache>
                <c:formatCode>General</c:formatCode>
                <c:ptCount val="24"/>
                <c:pt idx="0">
                  <c:v>394</c:v>
                </c:pt>
                <c:pt idx="1">
                  <c:v>440</c:v>
                </c:pt>
                <c:pt idx="2">
                  <c:v>459</c:v>
                </c:pt>
                <c:pt idx="3">
                  <c:v>474</c:v>
                </c:pt>
                <c:pt idx="4">
                  <c:v>485</c:v>
                </c:pt>
                <c:pt idx="5">
                  <c:v>529</c:v>
                </c:pt>
                <c:pt idx="6">
                  <c:v>588</c:v>
                </c:pt>
                <c:pt idx="7">
                  <c:v>643</c:v>
                </c:pt>
                <c:pt idx="8">
                  <c:v>644</c:v>
                </c:pt>
                <c:pt idx="9">
                  <c:v>679</c:v>
                </c:pt>
                <c:pt idx="10">
                  <c:v>691</c:v>
                </c:pt>
                <c:pt idx="11">
                  <c:v>683</c:v>
                </c:pt>
                <c:pt idx="12">
                  <c:v>683</c:v>
                </c:pt>
                <c:pt idx="13">
                  <c:v>735</c:v>
                </c:pt>
                <c:pt idx="14">
                  <c:v>724</c:v>
                </c:pt>
                <c:pt idx="15">
                  <c:v>740</c:v>
                </c:pt>
                <c:pt idx="16">
                  <c:v>757</c:v>
                </c:pt>
                <c:pt idx="17">
                  <c:v>739</c:v>
                </c:pt>
                <c:pt idx="18">
                  <c:v>748</c:v>
                </c:pt>
                <c:pt idx="19">
                  <c:v>740</c:v>
                </c:pt>
                <c:pt idx="20">
                  <c:v>744</c:v>
                </c:pt>
                <c:pt idx="21">
                  <c:v>773</c:v>
                </c:pt>
                <c:pt idx="22">
                  <c:v>780</c:v>
                </c:pt>
                <c:pt idx="23">
                  <c:v>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0F-4EC7-8D13-E2814ADA5C7F}"/>
            </c:ext>
          </c:extLst>
        </c:ser>
        <c:ser>
          <c:idx val="3"/>
          <c:order val="3"/>
          <c:tx>
            <c:strRef>
              <c:f>'Članstvo 2000-2024'!$AE$3</c:f>
              <c:strCache>
                <c:ptCount val="1"/>
                <c:pt idx="0">
                  <c:v>zdravilišča, soc. zavodi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'Članstvo 2000-2024'!$AA$4:$AA$27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'Članstvo 2000-2024'!$AE$4:$AE$27</c:f>
              <c:numCache>
                <c:formatCode>General</c:formatCode>
                <c:ptCount val="24"/>
                <c:pt idx="0">
                  <c:v>56</c:v>
                </c:pt>
                <c:pt idx="1">
                  <c:v>66</c:v>
                </c:pt>
                <c:pt idx="2">
                  <c:v>65</c:v>
                </c:pt>
                <c:pt idx="3">
                  <c:v>64</c:v>
                </c:pt>
                <c:pt idx="4">
                  <c:v>60</c:v>
                </c:pt>
                <c:pt idx="5">
                  <c:v>56</c:v>
                </c:pt>
                <c:pt idx="6">
                  <c:v>57</c:v>
                </c:pt>
                <c:pt idx="7">
                  <c:v>53</c:v>
                </c:pt>
                <c:pt idx="8">
                  <c:v>55</c:v>
                </c:pt>
                <c:pt idx="9">
                  <c:v>51</c:v>
                </c:pt>
                <c:pt idx="10">
                  <c:v>53</c:v>
                </c:pt>
                <c:pt idx="11">
                  <c:v>55</c:v>
                </c:pt>
                <c:pt idx="12">
                  <c:v>54</c:v>
                </c:pt>
                <c:pt idx="13">
                  <c:v>55</c:v>
                </c:pt>
                <c:pt idx="14">
                  <c:v>52</c:v>
                </c:pt>
                <c:pt idx="15">
                  <c:v>50</c:v>
                </c:pt>
                <c:pt idx="16">
                  <c:v>51</c:v>
                </c:pt>
                <c:pt idx="17">
                  <c:v>51</c:v>
                </c:pt>
                <c:pt idx="18">
                  <c:v>53</c:v>
                </c:pt>
                <c:pt idx="19">
                  <c:v>58</c:v>
                </c:pt>
                <c:pt idx="20">
                  <c:v>57</c:v>
                </c:pt>
                <c:pt idx="21">
                  <c:v>58</c:v>
                </c:pt>
                <c:pt idx="22">
                  <c:v>60</c:v>
                </c:pt>
                <c:pt idx="23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0F-4EC7-8D13-E2814ADA5C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9818968"/>
        <c:axId val="629810344"/>
      </c:barChart>
      <c:catAx>
        <c:axId val="629818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10344"/>
        <c:crosses val="autoZero"/>
        <c:auto val="1"/>
        <c:lblAlgn val="ctr"/>
        <c:lblOffset val="100"/>
        <c:noMultiLvlLbl val="0"/>
      </c:catAx>
      <c:valAx>
        <c:axId val="629810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18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b="1">
                <a:solidFill>
                  <a:schemeClr val="tx2"/>
                </a:solidFill>
              </a:rPr>
              <a:t>Gibanje števila zobozdravnikov, zaposlenih v JZM v obdobju 2001 - 2024</a:t>
            </a:r>
          </a:p>
          <a:p>
            <a:pPr>
              <a:defRPr/>
            </a:pP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'Članstvo 2000-2024'!$O$3</c:f>
              <c:strCache>
                <c:ptCount val="1"/>
                <c:pt idx="0">
                  <c:v>Bolnišnica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'Članstvo 2000-2024'!$N$4:$N$27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'Članstvo 2000-2024'!$O$4:$O$27</c:f>
              <c:numCache>
                <c:formatCode>General</c:formatCode>
                <c:ptCount val="24"/>
                <c:pt idx="0">
                  <c:v>27</c:v>
                </c:pt>
                <c:pt idx="1">
                  <c:v>26</c:v>
                </c:pt>
                <c:pt idx="2">
                  <c:v>25</c:v>
                </c:pt>
                <c:pt idx="3">
                  <c:v>25</c:v>
                </c:pt>
                <c:pt idx="4">
                  <c:v>23</c:v>
                </c:pt>
                <c:pt idx="5">
                  <c:v>24</c:v>
                </c:pt>
                <c:pt idx="6">
                  <c:v>23</c:v>
                </c:pt>
                <c:pt idx="7">
                  <c:v>21</c:v>
                </c:pt>
                <c:pt idx="8">
                  <c:v>20</c:v>
                </c:pt>
                <c:pt idx="9">
                  <c:v>30</c:v>
                </c:pt>
                <c:pt idx="10">
                  <c:v>30</c:v>
                </c:pt>
                <c:pt idx="11">
                  <c:v>31</c:v>
                </c:pt>
                <c:pt idx="12">
                  <c:v>31</c:v>
                </c:pt>
                <c:pt idx="13">
                  <c:v>24</c:v>
                </c:pt>
                <c:pt idx="14">
                  <c:v>23</c:v>
                </c:pt>
                <c:pt idx="15">
                  <c:v>21</c:v>
                </c:pt>
                <c:pt idx="16">
                  <c:v>23</c:v>
                </c:pt>
                <c:pt idx="17">
                  <c:v>24</c:v>
                </c:pt>
                <c:pt idx="18">
                  <c:v>30</c:v>
                </c:pt>
                <c:pt idx="19">
                  <c:v>32</c:v>
                </c:pt>
                <c:pt idx="20">
                  <c:v>37</c:v>
                </c:pt>
                <c:pt idx="21">
                  <c:v>36</c:v>
                </c:pt>
                <c:pt idx="22">
                  <c:v>34</c:v>
                </c:pt>
                <c:pt idx="2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D1-430D-9089-DF77476B4B43}"/>
            </c:ext>
          </c:extLst>
        </c:ser>
        <c:ser>
          <c:idx val="2"/>
          <c:order val="1"/>
          <c:tx>
            <c:strRef>
              <c:f>'Članstvo 2000-2024'!$P$3</c:f>
              <c:strCache>
                <c:ptCount val="1"/>
                <c:pt idx="0">
                  <c:v>Zdravstveni dom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'Članstvo 2000-2024'!$N$4:$N$27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'Članstvo 2000-2024'!$P$4:$P$27</c:f>
              <c:numCache>
                <c:formatCode>General</c:formatCode>
                <c:ptCount val="24"/>
                <c:pt idx="0">
                  <c:v>570</c:v>
                </c:pt>
                <c:pt idx="1">
                  <c:v>593</c:v>
                </c:pt>
                <c:pt idx="2">
                  <c:v>569</c:v>
                </c:pt>
                <c:pt idx="3">
                  <c:v>569</c:v>
                </c:pt>
                <c:pt idx="4">
                  <c:v>553</c:v>
                </c:pt>
                <c:pt idx="5">
                  <c:v>525</c:v>
                </c:pt>
                <c:pt idx="6">
                  <c:v>518</c:v>
                </c:pt>
                <c:pt idx="7">
                  <c:v>503</c:v>
                </c:pt>
                <c:pt idx="8">
                  <c:v>504</c:v>
                </c:pt>
                <c:pt idx="9">
                  <c:v>483</c:v>
                </c:pt>
                <c:pt idx="10">
                  <c:v>527</c:v>
                </c:pt>
                <c:pt idx="11">
                  <c:v>519</c:v>
                </c:pt>
                <c:pt idx="12">
                  <c:v>523</c:v>
                </c:pt>
                <c:pt idx="13">
                  <c:v>535</c:v>
                </c:pt>
                <c:pt idx="14">
                  <c:v>558</c:v>
                </c:pt>
                <c:pt idx="15">
                  <c:v>555</c:v>
                </c:pt>
                <c:pt idx="16">
                  <c:v>561</c:v>
                </c:pt>
                <c:pt idx="17">
                  <c:v>607</c:v>
                </c:pt>
                <c:pt idx="18">
                  <c:v>648</c:v>
                </c:pt>
                <c:pt idx="19">
                  <c:v>632</c:v>
                </c:pt>
                <c:pt idx="20">
                  <c:v>656</c:v>
                </c:pt>
                <c:pt idx="21">
                  <c:v>662</c:v>
                </c:pt>
                <c:pt idx="22">
                  <c:v>681</c:v>
                </c:pt>
                <c:pt idx="23">
                  <c:v>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D1-430D-9089-DF77476B4B43}"/>
            </c:ext>
          </c:extLst>
        </c:ser>
        <c:ser>
          <c:idx val="3"/>
          <c:order val="2"/>
          <c:tx>
            <c:strRef>
              <c:f>'Članstvo 2000-2024'!$Q$3</c:f>
              <c:strCache>
                <c:ptCount val="1"/>
                <c:pt idx="0">
                  <c:v>Zasebni sektor s koncesijo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'Članstvo 2000-2024'!$N$4:$N$27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'Članstvo 2000-2024'!$Q$4:$Q$27</c:f>
              <c:numCache>
                <c:formatCode>General</c:formatCode>
                <c:ptCount val="24"/>
                <c:pt idx="0">
                  <c:v>457</c:v>
                </c:pt>
                <c:pt idx="1">
                  <c:v>484</c:v>
                </c:pt>
                <c:pt idx="2">
                  <c:v>492</c:v>
                </c:pt>
                <c:pt idx="3">
                  <c:v>523</c:v>
                </c:pt>
                <c:pt idx="4">
                  <c:v>523</c:v>
                </c:pt>
                <c:pt idx="5">
                  <c:v>560</c:v>
                </c:pt>
                <c:pt idx="6">
                  <c:v>597</c:v>
                </c:pt>
                <c:pt idx="7">
                  <c:v>623</c:v>
                </c:pt>
                <c:pt idx="8">
                  <c:v>645</c:v>
                </c:pt>
                <c:pt idx="9">
                  <c:v>645</c:v>
                </c:pt>
                <c:pt idx="10">
                  <c:v>634</c:v>
                </c:pt>
                <c:pt idx="11">
                  <c:v>634</c:v>
                </c:pt>
                <c:pt idx="12">
                  <c:v>636</c:v>
                </c:pt>
                <c:pt idx="13">
                  <c:v>639</c:v>
                </c:pt>
                <c:pt idx="14">
                  <c:v>644</c:v>
                </c:pt>
                <c:pt idx="15">
                  <c:v>631</c:v>
                </c:pt>
                <c:pt idx="16">
                  <c:v>629</c:v>
                </c:pt>
                <c:pt idx="17">
                  <c:v>635</c:v>
                </c:pt>
                <c:pt idx="18">
                  <c:v>633</c:v>
                </c:pt>
                <c:pt idx="19">
                  <c:v>632</c:v>
                </c:pt>
                <c:pt idx="20">
                  <c:v>627</c:v>
                </c:pt>
                <c:pt idx="21">
                  <c:v>620</c:v>
                </c:pt>
                <c:pt idx="22">
                  <c:v>610</c:v>
                </c:pt>
                <c:pt idx="23">
                  <c:v>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D1-430D-9089-DF77476B4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9817008"/>
        <c:axId val="629811128"/>
      </c:barChart>
      <c:catAx>
        <c:axId val="62981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11128"/>
        <c:crosses val="autoZero"/>
        <c:auto val="1"/>
        <c:lblAlgn val="ctr"/>
        <c:lblOffset val="100"/>
        <c:noMultiLvlLbl val="0"/>
      </c:catAx>
      <c:valAx>
        <c:axId val="629811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1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b="1"/>
              <a:t>Indeksi gibanja števila zdravnikov in zobozdravnikov v obdobju 2000 - 2024</a:t>
            </a:r>
          </a:p>
          <a:p>
            <a:pPr>
              <a:defRPr/>
            </a:pPr>
            <a:r>
              <a:rPr lang="sl-SI" b="1"/>
              <a:t> v primerjavi z letom 2000 (indeks 100)</a:t>
            </a:r>
          </a:p>
        </c:rich>
      </c:tx>
      <c:layout>
        <c:manualLayout>
          <c:xMode val="edge"/>
          <c:yMode val="edge"/>
          <c:x val="0.14901829025298538"/>
          <c:y val="1.2762754463698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'Članstvo 2000-2024'!$F$67</c:f>
              <c:strCache>
                <c:ptCount val="1"/>
                <c:pt idx="0">
                  <c:v>indeks zdravniki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'Članstvo 2000-2024'!$A$68:$A$92</c:f>
              <c:strCach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strCache>
            </c:strRef>
          </c:cat>
          <c:val>
            <c:numRef>
              <c:f>'Članstvo 2000-2024'!$F$68:$F$92</c:f>
              <c:numCache>
                <c:formatCode>0.0</c:formatCode>
                <c:ptCount val="25"/>
                <c:pt idx="0">
                  <c:v>100</c:v>
                </c:pt>
                <c:pt idx="1">
                  <c:v>105.37714712471995</c:v>
                </c:pt>
                <c:pt idx="2">
                  <c:v>110.53024645257653</c:v>
                </c:pt>
                <c:pt idx="3">
                  <c:v>112.94498381877023</c:v>
                </c:pt>
                <c:pt idx="4">
                  <c:v>110.80408264874283</c:v>
                </c:pt>
                <c:pt idx="5">
                  <c:v>117.1023151605676</c:v>
                </c:pt>
                <c:pt idx="6">
                  <c:v>120.36345531491162</c:v>
                </c:pt>
                <c:pt idx="7">
                  <c:v>122.75329848145383</c:v>
                </c:pt>
                <c:pt idx="8">
                  <c:v>124.64525765496639</c:v>
                </c:pt>
                <c:pt idx="9">
                  <c:v>127.43340801593229</c:v>
                </c:pt>
                <c:pt idx="10">
                  <c:v>130.07219317898929</c:v>
                </c:pt>
                <c:pt idx="11">
                  <c:v>134.05526512322629</c:v>
                </c:pt>
                <c:pt idx="12">
                  <c:v>144.7846651730147</c:v>
                </c:pt>
                <c:pt idx="13">
                  <c:v>144.43614637789395</c:v>
                </c:pt>
                <c:pt idx="14">
                  <c:v>145.83022155837691</c:v>
                </c:pt>
                <c:pt idx="15">
                  <c:v>150.68459049041573</c:v>
                </c:pt>
                <c:pt idx="16">
                  <c:v>154.91660443116754</c:v>
                </c:pt>
                <c:pt idx="17">
                  <c:v>162.75827732138413</c:v>
                </c:pt>
                <c:pt idx="18">
                  <c:v>166.04431167537962</c:v>
                </c:pt>
                <c:pt idx="19">
                  <c:v>171.2471994025392</c:v>
                </c:pt>
                <c:pt idx="20">
                  <c:v>174.78217575304953</c:v>
                </c:pt>
                <c:pt idx="21">
                  <c:v>176.40029873039583</c:v>
                </c:pt>
                <c:pt idx="22">
                  <c:v>180.9310430669654</c:v>
                </c:pt>
                <c:pt idx="23">
                  <c:v>182.97236743838684</c:v>
                </c:pt>
                <c:pt idx="24">
                  <c:v>187.07991038088124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E2-47DF-8E7D-78EDDD9A62F4}"/>
            </c:ext>
          </c:extLst>
        </c:ser>
        <c:ser>
          <c:idx val="1"/>
          <c:order val="1"/>
          <c:tx>
            <c:strRef>
              <c:f>'Članstvo 2000-2024'!$G$67</c:f>
              <c:strCache>
                <c:ptCount val="1"/>
                <c:pt idx="0">
                  <c:v>indeks zobozdravniki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'Članstvo 2000-2024'!$A$68:$A$92</c:f>
              <c:strCach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strCache>
            </c:strRef>
          </c:cat>
          <c:val>
            <c:numRef>
              <c:f>'Članstvo 2000-2024'!$G$68:$G$92</c:f>
              <c:numCache>
                <c:formatCode>0.0</c:formatCode>
                <c:ptCount val="25"/>
                <c:pt idx="0">
                  <c:v>100</c:v>
                </c:pt>
                <c:pt idx="1">
                  <c:v>100.25862068965516</c:v>
                </c:pt>
                <c:pt idx="2">
                  <c:v>107.58620689655172</c:v>
                </c:pt>
                <c:pt idx="3">
                  <c:v>106.89655172413792</c:v>
                </c:pt>
                <c:pt idx="4">
                  <c:v>108.44827586206895</c:v>
                </c:pt>
                <c:pt idx="5">
                  <c:v>107.5</c:v>
                </c:pt>
                <c:pt idx="6">
                  <c:v>108.62068965517241</c:v>
                </c:pt>
                <c:pt idx="7">
                  <c:v>111.12068965517241</c:v>
                </c:pt>
                <c:pt idx="8">
                  <c:v>111.72413793103448</c:v>
                </c:pt>
                <c:pt idx="9">
                  <c:v>114.22413793103448</c:v>
                </c:pt>
                <c:pt idx="10">
                  <c:v>113.01724137931035</c:v>
                </c:pt>
                <c:pt idx="11">
                  <c:v>115.94827586206897</c:v>
                </c:pt>
                <c:pt idx="12">
                  <c:v>116.81034482758621</c:v>
                </c:pt>
                <c:pt idx="13">
                  <c:v>117.06896551724138</c:v>
                </c:pt>
                <c:pt idx="14">
                  <c:v>119.05172413793103</c:v>
                </c:pt>
                <c:pt idx="15">
                  <c:v>123.01724137931033</c:v>
                </c:pt>
                <c:pt idx="16">
                  <c:v>122.24137931034483</c:v>
                </c:pt>
                <c:pt idx="17">
                  <c:v>128.44827586206898</c:v>
                </c:pt>
                <c:pt idx="18">
                  <c:v>137.41379310344828</c:v>
                </c:pt>
                <c:pt idx="19">
                  <c:v>143.01724137931035</c:v>
                </c:pt>
                <c:pt idx="20">
                  <c:v>144.48275862068965</c:v>
                </c:pt>
                <c:pt idx="21">
                  <c:v>146.81034482758622</c:v>
                </c:pt>
                <c:pt idx="22">
                  <c:v>149.05172413793105</c:v>
                </c:pt>
                <c:pt idx="23">
                  <c:v>153.10344827586206</c:v>
                </c:pt>
                <c:pt idx="24">
                  <c:v>158.9655172413793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E2-47DF-8E7D-78EDDD9A62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629835824"/>
        <c:axId val="629839352"/>
      </c:lineChart>
      <c:catAx>
        <c:axId val="62983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39352"/>
        <c:crosses val="autoZero"/>
        <c:auto val="1"/>
        <c:lblAlgn val="ctr"/>
        <c:lblOffset val="100"/>
        <c:noMultiLvlLbl val="0"/>
      </c:catAx>
      <c:valAx>
        <c:axId val="629839352"/>
        <c:scaling>
          <c:orientation val="minMax"/>
          <c:min val="9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2983582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Spol</a:t>
            </a:r>
            <a:r>
              <a:rPr lang="sl-SI" baseline="0"/>
              <a:t> članov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'Članstvo, spol, starost'!$C$4</c:f>
              <c:strCache>
                <c:ptCount val="1"/>
                <c:pt idx="0">
                  <c:v>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D2C0-4615-BA73-056D81D996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D2C0-4615-BA73-056D81D996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'Članstvo, spol, starost'!$B$5:$B$6</c:f>
              <c:strCache>
                <c:ptCount val="2"/>
                <c:pt idx="0">
                  <c:v>Moški</c:v>
                </c:pt>
                <c:pt idx="1">
                  <c:v>Ženske</c:v>
                </c:pt>
              </c:strCache>
            </c:strRef>
          </c:cat>
          <c:val>
            <c:numRef>
              <c:f>'Članstvo, spol, starost'!$C$5:$C$6</c:f>
              <c:numCache>
                <c:formatCode>General</c:formatCode>
                <c:ptCount val="2"/>
                <c:pt idx="0">
                  <c:v>4498</c:v>
                </c:pt>
                <c:pt idx="1">
                  <c:v>7996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C0-4615-BA73-056D81D996D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F2C71D-F1BD-8B23-DE4E-E0365AF211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CB1405-6052-DAE3-7E8B-9ED675C2D0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E3E47-101E-4746-AB90-9B7AAED393F6}" type="datetimeFigureOut">
              <a:rPr lang="en-SI" smtClean="0"/>
              <a:t>11/26/2024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B0186-A480-7303-2876-BEE34F754A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AD15C-63DF-2D58-9323-2020C36753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1CB80-27C3-CE45-8227-DBC3FD8FAD3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2012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D582-3186-054E-A57C-8A24DFED137F}" type="datetimeFigureOut">
              <a:rPr lang="en-SI" smtClean="0"/>
              <a:t>11/26/2024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30472-6B44-BA46-BAEE-45FE9E1E8AF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5075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0472-6B44-BA46-BAEE-45FE9E1E8AF9}" type="slidenum">
              <a:rPr lang="en-SI" smtClean="0"/>
              <a:t>9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4067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61CFB2-A892-4866-CE25-68BA094B4BB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34860" y="2617258"/>
            <a:ext cx="9430011" cy="1754326"/>
          </a:xfrm>
        </p:spPr>
        <p:txBody>
          <a:bodyPr lIns="0" anchor="b" anchorCtr="0">
            <a:spAutoFit/>
          </a:bodyPr>
          <a:lstStyle>
            <a:lvl1pPr algn="l">
              <a:defRPr sz="6000" b="0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pPr lvl="0"/>
            <a:r>
              <a:rPr lang="en-GB" dirty="0"/>
              <a:t>Click to edit Master title style</a:t>
            </a: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E13E7DD-FF12-CA40-2393-76B4BFC7A71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34860" y="4419183"/>
            <a:ext cx="9430011" cy="1405981"/>
          </a:xfrm>
        </p:spPr>
        <p:txBody>
          <a:bodyPr lIns="0" tIns="46800" rIns="90000" anchor="t" anchorCtr="0"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 algn="l"/>
            <a:r>
              <a:rPr lang="en-GB" sz="2400" dirty="0">
                <a:solidFill>
                  <a:srgbClr val="FFFFFF"/>
                </a:solidFill>
                <a:latin typeface="Montserrat Medium" pitchFamily="2"/>
              </a:rPr>
              <a:t>Click to edit Master subtitle style</a:t>
            </a:r>
            <a:endParaRPr lang="sl-SI" sz="2400" dirty="0">
              <a:solidFill>
                <a:srgbClr val="FFFFFF"/>
              </a:solidFill>
              <a:latin typeface="Montserrat Medium" pitchFamily="2"/>
            </a:endParaRP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1DBFFD7-8A7A-206F-11A2-CC9D8862F62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9F9A02-EC71-4042-B1F9-3782EA97482E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F53E69B-234E-B874-84A7-5E5D87B3E3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80F5554-15E2-A1C0-80BA-3E61126896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984680-3194-8B4B-9F15-DD215BAB886C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892426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0D935B-A50D-3B34-EABC-F6384318AC7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9E1AC4C-0376-B0CC-7D2A-DC94DD45D89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C5F3ABB-7405-BFCB-156E-FDC201C5E2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559002-A3EF-2C49-8B5B-1B580A3ED9BF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0D78E6E-BDA7-4C66-4128-8C71BE886F3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47D3ED2-A7C2-3F7A-D7A3-CF9410A2BB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45204C-D79D-E04A-9165-8B5A91B1871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664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5BCAEAA-C5DD-13C3-BC89-27D5A97B43BF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9785897" y="1077237"/>
            <a:ext cx="1567906" cy="50997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sl-SI" dirty="0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BF34C60-4AF1-8722-60B0-93AFF043767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077237"/>
            <a:ext cx="8905304" cy="50997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9324CAB-667F-8AFD-25ED-54EF5D46FF0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7A9B14-4FF4-8E4A-86AE-530B529CD961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80F34B0-5E64-CB03-F814-9844DD95F6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E62E1BB-BD04-064F-8AB2-5FD15F15D7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E5DB76-681A-CE44-BD89-D217DE9ABE3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611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CB7A10-B30B-88AC-675D-8A7D78F7E67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aseline="0">
                <a:solidFill>
                  <a:srgbClr val="215F9A"/>
                </a:solidFill>
                <a:latin typeface="Montserrat" pitchFamily="2" charset="77"/>
              </a:defRPr>
            </a:lvl1pPr>
          </a:lstStyle>
          <a:p>
            <a:pPr lvl="0"/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AA2702B-A34A-E1E7-3514-CAADFE9E792D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2D0786F-54D6-0941-84EB-5CDEA00433A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D2FF19-F4F9-B047-8B5A-1C0F2A5775C8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73A3F71-64A9-B2FF-17F1-51A5C2C4CF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7C6BCCD-06E9-8820-B89F-06552506AD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BBD23B-9DBD-134F-9F26-A39C643EA25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201202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ABD512-2C96-95CF-A359-E6E90B15AE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pPr lvl="0"/>
            <a:r>
              <a:rPr lang="en-GB" dirty="0"/>
              <a:t>Click to edit Master title style</a:t>
            </a:r>
            <a:endParaRPr lang="sl-SI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D11B4ED-EF28-F902-E3E7-A55CF298BC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37EA395-62EA-CF1D-64A9-1D549362EE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9F112E-A949-F74D-BA94-23BF8303A9B4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FEFA713-7505-48AC-B684-2770C001DE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B940AF5-E39D-1841-FF51-7B0651D23A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8D22C4-5176-3F43-B932-2A25FF7D825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373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0BD3BF-5319-03D5-7F3B-49C46802F6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edit Master title style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4890285-E7A4-CA17-7456-C9DBA491F5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125526"/>
            <a:ext cx="5181603" cy="41688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02676C3-C940-E98C-B0C4-68430BA61B1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2125526"/>
            <a:ext cx="5181603" cy="41688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051C4DF-A017-44F8-3E47-E61C40B7D46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CA8E8C-E4AB-7645-84BB-8FDDB6FF5DE4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BA8982A-302A-7C3F-89B3-72CB6D19F6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D3657E6-23AE-D396-4819-2AF74B8BC3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F01382-EAC8-8D4F-8532-DBAAA05720C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812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8A89E7-1A81-B51B-7F76-25593327F2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066587"/>
            <a:ext cx="10515600" cy="8749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edit Master title style</a:t>
            </a:r>
            <a:endParaRPr lang="sl-SI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66B3001-B08F-9BF6-4B31-BC09E96EC6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00632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DD3A80F-38EE-9D76-2AEA-441BA67FC88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830231"/>
            <a:ext cx="5157782" cy="346409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9A52ABD-1F40-0B56-EC6C-41E99CDC90D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0616" y="200632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56A877F-CF9F-A14D-424A-EAE0F206EE3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830231"/>
            <a:ext cx="5183184" cy="346409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78ED117-5195-3F80-06ED-E8E10F3F9C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54DFD5-59C6-A04D-B2E8-004D33B8C50C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62373760-52DE-6961-54ED-3AB21B2410B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E48C708-48A2-F366-A97D-5AE70D7CA0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6A38F7-D502-7B47-BEE3-B2C662C36E49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282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41A866-3D6F-DA2A-13AF-8B495228DEF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718699F-EB0C-5489-0418-E575FC683C6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0A7B89-89E8-FB48-AEC1-A8C0E56B0973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BEBC3A4-0DEA-20CF-074C-A7720242FF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2A713EC-FE3F-600A-DEB5-28C20D1D5F4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A60BD5-94BE-8742-A192-7B145DE9C66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915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61823FA-4E7B-E69E-D620-579A7DA09F3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CA2B9A-5F8C-4440-9987-9E3C085685E2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8B7DA721-FBD5-78BA-6951-2388E5E5B1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AB00951-A542-40CE-AB83-47D8A1D4B0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24A95E-8261-E34B-9CD9-32FE2C5BA23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646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7A1047-7507-77CF-AA4C-A2FFF3B561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077238"/>
            <a:ext cx="3932240" cy="128391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GB"/>
              <a:t>Click to edit Master title style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36E4F65-4C3A-8045-C83B-22023F04647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1077238"/>
            <a:ext cx="6172200" cy="47838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CDDACB1-4BB0-DBB3-CD5C-D5A01EF9668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361156"/>
            <a:ext cx="3932240" cy="350782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0180D3F-5EF0-736B-311B-A3A2CB92C5A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CFDA1E-A433-3D4A-9CFC-868E799F21D0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8C1ED80-D8A0-0FD9-E8E7-AE5212B5BA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5B4EA2A-036F-C185-9433-ECB0D18EAE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AE9578-F7D5-CF44-8D0F-51FFF7CF1AE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779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03A4DB-BD37-9CE6-E964-DC8242585C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077238"/>
            <a:ext cx="3932240" cy="144988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GB"/>
              <a:t>Click to edit Master title style</a:t>
            </a:r>
            <a:endParaRPr lang="sl-SI" dirty="0"/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93ED103-8964-B2CC-A081-1B36DFBC0BC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1077238"/>
            <a:ext cx="6172200" cy="4783808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GB"/>
              <a:t>Click icon to add picture</a:t>
            </a:r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CEAC95E-6C8E-C3FE-1E3F-ABD26A8CF4D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527126"/>
            <a:ext cx="3932240" cy="334185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9B6B852-8287-1F17-42DB-E2CC46535E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908CC3-C2AD-014F-B8F6-99966596693B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7E20C89-95B0-15D5-18ED-851EEFDD3A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5CF08C4-50AC-54C0-5B01-8E148EB90C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FC81CE-A805-B045-8C2B-9BB70ED61EA9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58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979B1987-3601-3D09-6A84-9364D969B8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171184"/>
            <a:ext cx="10515600" cy="66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endParaRPr lang="sl-SI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23986B0-D533-62A4-7B9F-B950A55CCF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997901"/>
            <a:ext cx="10515600" cy="43089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43A4BE7-567A-5A68-78B3-63556D029D8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09314746-1521-BD42-A60A-BCDB1587E027}" type="datetime1">
              <a:rPr lang="sl-SI"/>
              <a:pPr lvl="0"/>
              <a:t>26. 11. 2024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FD191AA-2F25-A96D-8E3A-98B2E82BCA8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9C8A5DC-BC8A-F9BE-7FE0-DB59C3747AE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9EF5798B-A805-B640-B8ED-FD1C1C95997F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2800" b="1" i="0" u="none" strike="noStrike" kern="1200" cap="none" spc="0" baseline="0">
          <a:solidFill>
            <a:srgbClr val="215F9A"/>
          </a:solidFill>
          <a:uFillTx/>
          <a:latin typeface="Montserrat SemiBold" pitchFamily="2" charset="77"/>
        </a:defRPr>
      </a:lvl1pPr>
    </p:titleStyle>
    <p:bodyStyle>
      <a:lvl1pPr marL="228600" marR="0" lvl="0" indent="-228600" algn="l" defTabSz="914400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>
          <a:solidFill>
            <a:schemeClr val="tx1">
              <a:lumMod val="75000"/>
              <a:lumOff val="25000"/>
            </a:schemeClr>
          </a:solidFill>
          <a:uFillTx/>
          <a:latin typeface="Montserrat" pitchFamily="2" charset="77"/>
        </a:defRPr>
      </a:lvl1pPr>
      <a:lvl2pPr marL="685800" marR="0" lvl="1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>
          <a:solidFill>
            <a:schemeClr val="tx1">
              <a:lumMod val="75000"/>
              <a:lumOff val="25000"/>
            </a:schemeClr>
          </a:solidFill>
          <a:uFillTx/>
          <a:latin typeface="Montserrat" pitchFamily="2" charset="77"/>
        </a:defRPr>
      </a:lvl2pPr>
      <a:lvl3pPr marL="1143000" marR="0" lvl="2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chemeClr val="tx1">
              <a:lumMod val="75000"/>
              <a:lumOff val="25000"/>
            </a:schemeClr>
          </a:solidFill>
          <a:uFillTx/>
          <a:latin typeface="Montserrat" pitchFamily="2" charset="77"/>
        </a:defRPr>
      </a:lvl3pPr>
      <a:lvl4pPr marL="1600200" marR="0" lvl="3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chemeClr val="tx1">
              <a:lumMod val="75000"/>
              <a:lumOff val="25000"/>
            </a:schemeClr>
          </a:solidFill>
          <a:uFillTx/>
          <a:latin typeface="Montserrat" pitchFamily="2" charset="77"/>
        </a:defRPr>
      </a:lvl4pPr>
      <a:lvl5pPr marL="2057400" marR="0" lvl="4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chemeClr val="tx1">
              <a:lumMod val="75000"/>
              <a:lumOff val="25000"/>
            </a:schemeClr>
          </a:solidFill>
          <a:uFillTx/>
          <a:latin typeface="Montserra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8ED4A4-08F9-4AE7-5F04-605FA26FB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860" y="2617258"/>
            <a:ext cx="9430011" cy="1754326"/>
          </a:xfrm>
        </p:spPr>
        <p:txBody>
          <a:bodyPr>
            <a:noAutofit/>
          </a:bodyPr>
          <a:lstStyle/>
          <a:p>
            <a:r>
              <a:rPr lang="sl-SI" sz="3200" dirty="0">
                <a:solidFill>
                  <a:schemeClr val="bg1"/>
                </a:solidFill>
              </a:rPr>
              <a:t>Članstvo 2024</a:t>
            </a:r>
            <a:endParaRPr lang="en-SI" sz="32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C8DD8AC-38DD-017F-157D-A1A3BE38F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860" y="4419183"/>
            <a:ext cx="9430011" cy="1405981"/>
          </a:xfrm>
        </p:spPr>
        <p:txBody>
          <a:bodyPr>
            <a:normAutofit/>
          </a:bodyPr>
          <a:lstStyle/>
          <a:p>
            <a:r>
              <a:rPr lang="sl-SI" dirty="0"/>
              <a:t>Avgust 2024</a:t>
            </a:r>
          </a:p>
        </p:txBody>
      </p:sp>
    </p:spTree>
    <p:extLst>
      <p:ext uri="{BB962C8B-B14F-4D97-AF65-F5344CB8AC3E}">
        <p14:creationId xmlns:p14="http://schemas.microsoft.com/office/powerpoint/2010/main" val="262267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CFCC47-A047-E07F-1519-83008CC3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Spol aktivnih članov v letu 2024 v odstotkih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D6BB65E1-E1E2-A88E-AC14-5BA2CCFBDE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6885282"/>
              </p:ext>
            </p:extLst>
          </p:nvPr>
        </p:nvGraphicFramePr>
        <p:xfrm>
          <a:off x="425885" y="1991639"/>
          <a:ext cx="4171167" cy="4258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06A4B169-D73D-292F-EAFC-0E62255987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947347"/>
              </p:ext>
            </p:extLst>
          </p:nvPr>
        </p:nvGraphicFramePr>
        <p:xfrm>
          <a:off x="4210832" y="1991640"/>
          <a:ext cx="4171167" cy="407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3E158F25-5166-D6AE-1C42-5FEB2D0AC1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5437161"/>
              </p:ext>
            </p:extLst>
          </p:nvPr>
        </p:nvGraphicFramePr>
        <p:xfrm>
          <a:off x="8041710" y="1991639"/>
          <a:ext cx="4033380" cy="422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3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AD2E47-2BE1-A2CD-EE70-D19DC278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/>
              <a:t>Št. aktivnih članov po specializacijah 2024 </a:t>
            </a:r>
            <a:r>
              <a:rPr lang="sl-SI" sz="1800" dirty="0"/>
              <a:t>(10 najštevilčnejših)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CF5CA029-0253-208F-3483-5A383F162A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98663"/>
          <a:ext cx="10515600" cy="430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7119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89D387-FAB9-F809-98B0-A1B0B63A9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Aktivni člani po vrsti ustanove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7F993241-9AC5-8692-D4E8-3CEDCF0BE3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98663"/>
          <a:ext cx="10515600" cy="430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430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AEB0FF-124E-1B04-63C1-EC007068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Zasebni sektor v obdobju 2000 - 2024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D659C938-E4E7-53BB-B64C-6F9EE5A1C5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98663"/>
          <a:ext cx="10515600" cy="430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3418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1E1C87-116A-8715-533E-CC9FD192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Zasebni sektor v obdobju 2000-2024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8FFED5F2-E32C-91F3-92C0-1DF9641C54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354320"/>
              </p:ext>
            </p:extLst>
          </p:nvPr>
        </p:nvGraphicFramePr>
        <p:xfrm>
          <a:off x="1665962" y="1998665"/>
          <a:ext cx="9331887" cy="43269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4617">
                  <a:extLst>
                    <a:ext uri="{9D8B030D-6E8A-4147-A177-3AD203B41FA5}">
                      <a16:colId xmlns:a16="http://schemas.microsoft.com/office/drawing/2014/main" val="1014592209"/>
                    </a:ext>
                  </a:extLst>
                </a:gridCol>
                <a:gridCol w="1274545">
                  <a:extLst>
                    <a:ext uri="{9D8B030D-6E8A-4147-A177-3AD203B41FA5}">
                      <a16:colId xmlns:a16="http://schemas.microsoft.com/office/drawing/2014/main" val="3054117342"/>
                    </a:ext>
                  </a:extLst>
                </a:gridCol>
                <a:gridCol w="1274545">
                  <a:extLst>
                    <a:ext uri="{9D8B030D-6E8A-4147-A177-3AD203B41FA5}">
                      <a16:colId xmlns:a16="http://schemas.microsoft.com/office/drawing/2014/main" val="2396503671"/>
                    </a:ext>
                  </a:extLst>
                </a:gridCol>
                <a:gridCol w="1274545">
                  <a:extLst>
                    <a:ext uri="{9D8B030D-6E8A-4147-A177-3AD203B41FA5}">
                      <a16:colId xmlns:a16="http://schemas.microsoft.com/office/drawing/2014/main" val="122312093"/>
                    </a:ext>
                  </a:extLst>
                </a:gridCol>
                <a:gridCol w="1274545">
                  <a:extLst>
                    <a:ext uri="{9D8B030D-6E8A-4147-A177-3AD203B41FA5}">
                      <a16:colId xmlns:a16="http://schemas.microsoft.com/office/drawing/2014/main" val="2523812906"/>
                    </a:ext>
                  </a:extLst>
                </a:gridCol>
                <a:gridCol w="1274545">
                  <a:extLst>
                    <a:ext uri="{9D8B030D-6E8A-4147-A177-3AD203B41FA5}">
                      <a16:colId xmlns:a16="http://schemas.microsoft.com/office/drawing/2014/main" val="811688484"/>
                    </a:ext>
                  </a:extLst>
                </a:gridCol>
                <a:gridCol w="1274545">
                  <a:extLst>
                    <a:ext uri="{9D8B030D-6E8A-4147-A177-3AD203B41FA5}">
                      <a16:colId xmlns:a16="http://schemas.microsoft.com/office/drawing/2014/main" val="2740715205"/>
                    </a:ext>
                  </a:extLst>
                </a:gridCol>
              </a:tblGrid>
              <a:tr h="156775">
                <a:tc>
                  <a:txBody>
                    <a:bodyPr/>
                    <a:lstStyle/>
                    <a:p>
                      <a:pPr algn="l" fontAlgn="b"/>
                      <a:r>
                        <a:rPr lang="sl-SI" sz="900" u="none" strike="noStrike">
                          <a:effectLst/>
                        </a:rPr>
                        <a:t> 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zobozdravniki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5" marR="7805" marT="7805" marB="0" anchor="b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zdravniki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5" marR="7805" marT="7805" marB="0" anchor="b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193740"/>
                  </a:ext>
                </a:extLst>
              </a:tr>
              <a:tr h="407614"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   leto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s koncesijo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brez koncesije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skupaj zobozdravniki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s koncesijo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brez koncesije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skupaj zdravniki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516889182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2001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457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108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565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394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33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427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3207284088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2002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484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143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627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440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482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3372496681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2003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492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134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626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459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38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497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2580237833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2004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523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140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663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474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38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512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122934673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2005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523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146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669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485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526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1974911875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2006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560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150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710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529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569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558819492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2007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597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 dirty="0">
                          <a:effectLst/>
                        </a:rPr>
                        <a:t>151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748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588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628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2229275507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2008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623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149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772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643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686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1084629724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2009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645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156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801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644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698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1195841149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2010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645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153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798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679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735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2295590924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2011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634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154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788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691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748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2072418212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2012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635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171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806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683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751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683412606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2013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636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168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804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683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759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1702024903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2014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639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183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822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735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805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87698450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2015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 dirty="0">
                          <a:effectLst/>
                        </a:rPr>
                        <a:t>644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846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724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805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3086713093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2016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631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211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842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740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827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4259623018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2017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629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235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864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757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111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868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4219528694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2018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635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256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891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739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122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861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3317516774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2019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632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267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899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741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113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854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549615493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2020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632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303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935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740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156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896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1557051370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2021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627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325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952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744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149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893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1526382649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2022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620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358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978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773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164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937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3252900349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2023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610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381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991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780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187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967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212341809"/>
                  </a:ext>
                </a:extLst>
              </a:tr>
              <a:tr h="156775"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2024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590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429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1019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816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>
                          <a:effectLst/>
                        </a:rPr>
                        <a:t>207</a:t>
                      </a:r>
                      <a:endParaRPr lang="sl-S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900" u="none" strike="noStrike" dirty="0">
                          <a:effectLst/>
                        </a:rPr>
                        <a:t>1023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5" marR="7805" marT="7805" marB="0" anchor="b"/>
                </a:tc>
                <a:extLst>
                  <a:ext uri="{0D108BD9-81ED-4DB2-BD59-A6C34878D82A}">
                    <a16:rowId xmlns:a16="http://schemas.microsoft.com/office/drawing/2014/main" val="1852801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2003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1A2D30-060D-B4E4-BFE8-1B239F868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Zasebni sektor v obdobju 2000 - 2024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3E592019-4A8B-47F0-AACF-FB89F2F1A7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722566"/>
              </p:ext>
            </p:extLst>
          </p:nvPr>
        </p:nvGraphicFramePr>
        <p:xfrm>
          <a:off x="501042" y="1840609"/>
          <a:ext cx="5498926" cy="4610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111D19A7-0B04-47B8-B9D2-DAE050705F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462193"/>
              </p:ext>
            </p:extLst>
          </p:nvPr>
        </p:nvGraphicFramePr>
        <p:xfrm>
          <a:off x="5824603" y="1840609"/>
          <a:ext cx="6050071" cy="4610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5961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5FF861-0AAD-40E9-07B8-5524299E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Članstvo po letih od 2000 do 2024</a:t>
            </a:r>
          </a:p>
        </p:txBody>
      </p:sp>
      <p:graphicFrame>
        <p:nvGraphicFramePr>
          <p:cNvPr id="5" name="Označba mesta vsebine 4">
            <a:extLst>
              <a:ext uri="{FF2B5EF4-FFF2-40B4-BE49-F238E27FC236}">
                <a16:creationId xmlns:a16="http://schemas.microsoft.com/office/drawing/2014/main" id="{BADA1248-8294-EF4C-3E3B-024184200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965030"/>
              </p:ext>
            </p:extLst>
          </p:nvPr>
        </p:nvGraphicFramePr>
        <p:xfrm>
          <a:off x="1231271" y="1840610"/>
          <a:ext cx="9131925" cy="47398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0175">
                  <a:extLst>
                    <a:ext uri="{9D8B030D-6E8A-4147-A177-3AD203B41FA5}">
                      <a16:colId xmlns:a16="http://schemas.microsoft.com/office/drawing/2014/main" val="3765822740"/>
                    </a:ext>
                  </a:extLst>
                </a:gridCol>
                <a:gridCol w="830175">
                  <a:extLst>
                    <a:ext uri="{9D8B030D-6E8A-4147-A177-3AD203B41FA5}">
                      <a16:colId xmlns:a16="http://schemas.microsoft.com/office/drawing/2014/main" val="3810102565"/>
                    </a:ext>
                  </a:extLst>
                </a:gridCol>
                <a:gridCol w="830175">
                  <a:extLst>
                    <a:ext uri="{9D8B030D-6E8A-4147-A177-3AD203B41FA5}">
                      <a16:colId xmlns:a16="http://schemas.microsoft.com/office/drawing/2014/main" val="1080906604"/>
                    </a:ext>
                  </a:extLst>
                </a:gridCol>
                <a:gridCol w="830175">
                  <a:extLst>
                    <a:ext uri="{9D8B030D-6E8A-4147-A177-3AD203B41FA5}">
                      <a16:colId xmlns:a16="http://schemas.microsoft.com/office/drawing/2014/main" val="19189045"/>
                    </a:ext>
                  </a:extLst>
                </a:gridCol>
                <a:gridCol w="830175">
                  <a:extLst>
                    <a:ext uri="{9D8B030D-6E8A-4147-A177-3AD203B41FA5}">
                      <a16:colId xmlns:a16="http://schemas.microsoft.com/office/drawing/2014/main" val="2715436789"/>
                    </a:ext>
                  </a:extLst>
                </a:gridCol>
                <a:gridCol w="830175">
                  <a:extLst>
                    <a:ext uri="{9D8B030D-6E8A-4147-A177-3AD203B41FA5}">
                      <a16:colId xmlns:a16="http://schemas.microsoft.com/office/drawing/2014/main" val="835560619"/>
                    </a:ext>
                  </a:extLst>
                </a:gridCol>
                <a:gridCol w="830175">
                  <a:extLst>
                    <a:ext uri="{9D8B030D-6E8A-4147-A177-3AD203B41FA5}">
                      <a16:colId xmlns:a16="http://schemas.microsoft.com/office/drawing/2014/main" val="3718017813"/>
                    </a:ext>
                  </a:extLst>
                </a:gridCol>
                <a:gridCol w="830175">
                  <a:extLst>
                    <a:ext uri="{9D8B030D-6E8A-4147-A177-3AD203B41FA5}">
                      <a16:colId xmlns:a16="http://schemas.microsoft.com/office/drawing/2014/main" val="3356659161"/>
                    </a:ext>
                  </a:extLst>
                </a:gridCol>
                <a:gridCol w="830175">
                  <a:extLst>
                    <a:ext uri="{9D8B030D-6E8A-4147-A177-3AD203B41FA5}">
                      <a16:colId xmlns:a16="http://schemas.microsoft.com/office/drawing/2014/main" val="2196847541"/>
                    </a:ext>
                  </a:extLst>
                </a:gridCol>
                <a:gridCol w="830175">
                  <a:extLst>
                    <a:ext uri="{9D8B030D-6E8A-4147-A177-3AD203B41FA5}">
                      <a16:colId xmlns:a16="http://schemas.microsoft.com/office/drawing/2014/main" val="2788362668"/>
                    </a:ext>
                  </a:extLst>
                </a:gridCol>
                <a:gridCol w="830175">
                  <a:extLst>
                    <a:ext uri="{9D8B030D-6E8A-4147-A177-3AD203B41FA5}">
                      <a16:colId xmlns:a16="http://schemas.microsoft.com/office/drawing/2014/main" val="2348422821"/>
                    </a:ext>
                  </a:extLst>
                </a:gridCol>
              </a:tblGrid>
              <a:tr h="189647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sl-SI" sz="1100" u="none" strike="noStrike">
                          <a:effectLst/>
                        </a:rPr>
                        <a:t>Članstvo zdravniške zbornice v obdobju 2000-2024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041985"/>
                  </a:ext>
                </a:extLst>
              </a:tr>
              <a:tr h="992035"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Leto</a:t>
                      </a:r>
                      <a:endParaRPr lang="sl-SI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Bolnišnica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Zdravstveni dom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Zasebni sektor s koncesijo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Drugo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JZM</a:t>
                      </a:r>
                      <a:endParaRPr lang="sl-SI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 dirty="0">
                          <a:effectLst/>
                        </a:rPr>
                        <a:t>Zasebni sektor brez koncesije</a:t>
                      </a:r>
                      <a:endParaRPr lang="sl-SI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 dirty="0">
                          <a:effectLst/>
                        </a:rPr>
                        <a:t>Aktivni v zdravniški službi</a:t>
                      </a:r>
                      <a:endParaRPr lang="sl-SI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 dirty="0">
                          <a:effectLst/>
                        </a:rPr>
                        <a:t>Zaposleni drugje</a:t>
                      </a:r>
                      <a:endParaRPr lang="sl-SI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Upokojenci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Skupaj</a:t>
                      </a:r>
                      <a:endParaRPr lang="sl-SI" sz="8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vert="vert270" anchor="b"/>
                </a:tc>
                <a:extLst>
                  <a:ext uri="{0D108BD9-81ED-4DB2-BD59-A6C34878D82A}">
                    <a16:rowId xmlns:a16="http://schemas.microsoft.com/office/drawing/2014/main" val="2533343641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2000</a:t>
                      </a:r>
                      <a:endParaRPr lang="sl-SI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2495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1887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808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48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5238</a:t>
                      </a:r>
                      <a:endParaRPr lang="sl-SI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135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5373</a:t>
                      </a:r>
                      <a:endParaRPr lang="sl-SI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536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540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6449</a:t>
                      </a:r>
                      <a:endParaRPr lang="sl-SI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406784156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2476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1894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851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57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5278</a:t>
                      </a:r>
                      <a:endParaRPr lang="sl-SI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141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5419</a:t>
                      </a:r>
                      <a:endParaRPr lang="sl-SI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750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586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6755</a:t>
                      </a:r>
                      <a:endParaRPr lang="sl-SI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2216313198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2002</a:t>
                      </a:r>
                      <a:endParaRPr lang="sl-SI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2557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1960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924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66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5507</a:t>
                      </a:r>
                      <a:endParaRPr lang="sl-SI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187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5694</a:t>
                      </a:r>
                      <a:endParaRPr lang="sl-SI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733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663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7090</a:t>
                      </a:r>
                      <a:endParaRPr lang="sl-SI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202008641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2634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1929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951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5581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5780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697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787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7264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3900505422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2577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1912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997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5675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178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5853</a:t>
                      </a:r>
                      <a:endParaRPr lang="sl-SI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766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864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7483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1088000105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2577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1010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5757</a:t>
                      </a:r>
                      <a:endParaRPr lang="sl-SI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5995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791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969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7755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1551845926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2516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1797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1090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5929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6119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742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1064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7925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685806923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2432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1722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1186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6053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6244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740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1085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8069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3983520085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2338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1655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1269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6136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6328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663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1200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8191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3572630484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2312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1599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1289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6259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210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6469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711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1103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8283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1687840996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2895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1750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1325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6346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6555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705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1068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8328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3967633553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3187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1801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1326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6526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211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6737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771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1208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8716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690725352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3670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1909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1318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6993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7232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696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1285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9213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2572090714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3600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1990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6967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244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7211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902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1418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9531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3851854778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3487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2099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1386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7027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7280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1014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1512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9806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2845429885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3587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2201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1376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7217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284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7501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1062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1515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10078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3407736119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3718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2265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1378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7412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298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7710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1187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10430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161703868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3973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2317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1396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7738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8091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1088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1566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10745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1060788006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4108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2391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1395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7945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385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8330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1125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1605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11060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1056119415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4198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2432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1410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8093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445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8538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1162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1667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11367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3213832827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4316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2454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1407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8235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462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8697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1077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11497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453714397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4352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2506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1395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8311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478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8789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1146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1770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11705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3711984717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4423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2576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1414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8471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8997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1110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1832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11939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2533784755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4458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2636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1421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8576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574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9150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1100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1930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12180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285181214"/>
                  </a:ext>
                </a:extLst>
              </a:tr>
              <a:tr h="136854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4512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2714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1448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8739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9384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1111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1999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12494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678624242"/>
                  </a:ext>
                </a:extLst>
              </a:tr>
              <a:tr h="136854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700" u="none" strike="noStrike">
                          <a:effectLst/>
                        </a:rPr>
                        <a:t>Vir: Tabele članstva ZZS 2001 - 2024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5" marR="6275" marT="6275" marB="0" anchor="b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5" marR="6275" marT="62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5" marR="6275" marT="6275" marB="0" anchor="b"/>
                </a:tc>
                <a:extLst>
                  <a:ext uri="{0D108BD9-81ED-4DB2-BD59-A6C34878D82A}">
                    <a16:rowId xmlns:a16="http://schemas.microsoft.com/office/drawing/2014/main" val="2280145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9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22398F-B328-F8A4-0ECB-5C9EDCA71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Članstvo po letih od 2000 do 2024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9DE0B221-ADC0-4683-B841-9655378FE8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98663"/>
          <a:ext cx="10515600" cy="430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4423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8E1812-72A4-CB75-4197-9E11C33B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Zobozdravniki od 2001 do 2024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451CFC65-6A19-A71A-2F14-F541D2AC9E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198018"/>
              </p:ext>
            </p:extLst>
          </p:nvPr>
        </p:nvGraphicFramePr>
        <p:xfrm>
          <a:off x="496710" y="1840609"/>
          <a:ext cx="4809072" cy="4673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756">
                  <a:extLst>
                    <a:ext uri="{9D8B030D-6E8A-4147-A177-3AD203B41FA5}">
                      <a16:colId xmlns:a16="http://schemas.microsoft.com/office/drawing/2014/main" val="3833776282"/>
                    </a:ext>
                  </a:extLst>
                </a:gridCol>
                <a:gridCol w="400756">
                  <a:extLst>
                    <a:ext uri="{9D8B030D-6E8A-4147-A177-3AD203B41FA5}">
                      <a16:colId xmlns:a16="http://schemas.microsoft.com/office/drawing/2014/main" val="2899616267"/>
                    </a:ext>
                  </a:extLst>
                </a:gridCol>
                <a:gridCol w="400756">
                  <a:extLst>
                    <a:ext uri="{9D8B030D-6E8A-4147-A177-3AD203B41FA5}">
                      <a16:colId xmlns:a16="http://schemas.microsoft.com/office/drawing/2014/main" val="2246291980"/>
                    </a:ext>
                  </a:extLst>
                </a:gridCol>
                <a:gridCol w="400756">
                  <a:extLst>
                    <a:ext uri="{9D8B030D-6E8A-4147-A177-3AD203B41FA5}">
                      <a16:colId xmlns:a16="http://schemas.microsoft.com/office/drawing/2014/main" val="3944984952"/>
                    </a:ext>
                  </a:extLst>
                </a:gridCol>
                <a:gridCol w="400756">
                  <a:extLst>
                    <a:ext uri="{9D8B030D-6E8A-4147-A177-3AD203B41FA5}">
                      <a16:colId xmlns:a16="http://schemas.microsoft.com/office/drawing/2014/main" val="2326406955"/>
                    </a:ext>
                  </a:extLst>
                </a:gridCol>
                <a:gridCol w="400756">
                  <a:extLst>
                    <a:ext uri="{9D8B030D-6E8A-4147-A177-3AD203B41FA5}">
                      <a16:colId xmlns:a16="http://schemas.microsoft.com/office/drawing/2014/main" val="2759269391"/>
                    </a:ext>
                  </a:extLst>
                </a:gridCol>
                <a:gridCol w="400756">
                  <a:extLst>
                    <a:ext uri="{9D8B030D-6E8A-4147-A177-3AD203B41FA5}">
                      <a16:colId xmlns:a16="http://schemas.microsoft.com/office/drawing/2014/main" val="2750478798"/>
                    </a:ext>
                  </a:extLst>
                </a:gridCol>
                <a:gridCol w="400756">
                  <a:extLst>
                    <a:ext uri="{9D8B030D-6E8A-4147-A177-3AD203B41FA5}">
                      <a16:colId xmlns:a16="http://schemas.microsoft.com/office/drawing/2014/main" val="2818337620"/>
                    </a:ext>
                  </a:extLst>
                </a:gridCol>
                <a:gridCol w="400756">
                  <a:extLst>
                    <a:ext uri="{9D8B030D-6E8A-4147-A177-3AD203B41FA5}">
                      <a16:colId xmlns:a16="http://schemas.microsoft.com/office/drawing/2014/main" val="1658055043"/>
                    </a:ext>
                  </a:extLst>
                </a:gridCol>
                <a:gridCol w="400756">
                  <a:extLst>
                    <a:ext uri="{9D8B030D-6E8A-4147-A177-3AD203B41FA5}">
                      <a16:colId xmlns:a16="http://schemas.microsoft.com/office/drawing/2014/main" val="3339898085"/>
                    </a:ext>
                  </a:extLst>
                </a:gridCol>
                <a:gridCol w="400756">
                  <a:extLst>
                    <a:ext uri="{9D8B030D-6E8A-4147-A177-3AD203B41FA5}">
                      <a16:colId xmlns:a16="http://schemas.microsoft.com/office/drawing/2014/main" val="1808468330"/>
                    </a:ext>
                  </a:extLst>
                </a:gridCol>
                <a:gridCol w="400756">
                  <a:extLst>
                    <a:ext uri="{9D8B030D-6E8A-4147-A177-3AD203B41FA5}">
                      <a16:colId xmlns:a16="http://schemas.microsoft.com/office/drawing/2014/main" val="1571915408"/>
                    </a:ext>
                  </a:extLst>
                </a:gridCol>
              </a:tblGrid>
              <a:tr h="185339"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sl-SI" sz="1100" u="none" strike="noStrike" dirty="0">
                          <a:effectLst/>
                        </a:rPr>
                        <a:t>ČLANSTVO ZZS - ZOBOZDRAVNIKI 2001 - 2024</a:t>
                      </a:r>
                      <a:endParaRPr lang="sl-SI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041984"/>
                  </a:ext>
                </a:extLst>
              </a:tr>
              <a:tr h="963271"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 dirty="0">
                          <a:effectLst/>
                        </a:rPr>
                        <a:t>Leto</a:t>
                      </a:r>
                      <a:endParaRPr lang="sl-SI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Bolnišnica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Zdravstveni dom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Zasebni sektor s koncesijo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 dirty="0">
                          <a:effectLst/>
                        </a:rPr>
                        <a:t>zdravilišča, soc. zavodi</a:t>
                      </a:r>
                      <a:endParaRPr lang="sl-SI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od tega specializanti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JZM</a:t>
                      </a:r>
                      <a:endParaRPr lang="sl-SI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Zasebni sektor brez koncesije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Aktivni v zdravniški službi</a:t>
                      </a:r>
                      <a:endParaRPr lang="sl-SI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Zaposleni drugje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Upokojenci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Skupaj</a:t>
                      </a:r>
                      <a:endParaRPr lang="sl-SI" sz="8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extLst>
                  <a:ext uri="{0D108BD9-81ED-4DB2-BD59-A6C34878D82A}">
                    <a16:rowId xmlns:a16="http://schemas.microsoft.com/office/drawing/2014/main" val="2422642644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570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457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1055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1163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1379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3809744875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593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484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1105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1248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1422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832346959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492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1088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1240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1457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2524606770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1118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1258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1503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205684776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1100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1248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1553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2647501010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1110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1260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269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1593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741297500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597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1138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1289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249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1595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682075292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503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1147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1296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279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1637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3307378464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504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1169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1325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258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1639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2095174295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483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1158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1311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248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1622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2541746904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1191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1345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276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1664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2755409708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1184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1355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296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1742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2054141302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1190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1358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318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1789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3193021136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535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1198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1381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320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1828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791824898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1225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1427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314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1866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609749175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1207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211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1418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316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1915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802182698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1213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1448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325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1958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726275309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607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1266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256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1522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321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2004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3859887498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1311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291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1602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329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2064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727947796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1296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303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1599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329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2091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3917152390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656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1320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325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1645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344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2143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958333107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662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 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1318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358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1676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356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2177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128179199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681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610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1326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381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1707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355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2202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4236458602"/>
                  </a:ext>
                </a:extLst>
              </a:tr>
              <a:tr h="137610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706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590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1335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429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1764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364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2244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456969264"/>
                  </a:ext>
                </a:extLst>
              </a:tr>
              <a:tr h="221839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700" u="none" strike="noStrike">
                          <a:effectLst/>
                        </a:rPr>
                        <a:t>Vir: Tabele članstva ZZS 2001 - 2023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101483956"/>
                  </a:ext>
                </a:extLst>
              </a:tr>
            </a:tbl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5062BDB7-574B-42D4-9E17-B06D366C23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804812"/>
              </p:ext>
            </p:extLst>
          </p:nvPr>
        </p:nvGraphicFramePr>
        <p:xfrm>
          <a:off x="5542844" y="1840609"/>
          <a:ext cx="6152444" cy="4673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9369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4DB56D-7D9F-E87F-CABD-C1DC3A14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Zdravniki 2001-2024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F25B9A83-4B30-D211-3BCC-734BA32301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498478"/>
              </p:ext>
            </p:extLst>
          </p:nvPr>
        </p:nvGraphicFramePr>
        <p:xfrm>
          <a:off x="564444" y="1786924"/>
          <a:ext cx="4696188" cy="45381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1349">
                  <a:extLst>
                    <a:ext uri="{9D8B030D-6E8A-4147-A177-3AD203B41FA5}">
                      <a16:colId xmlns:a16="http://schemas.microsoft.com/office/drawing/2014/main" val="527792792"/>
                    </a:ext>
                  </a:extLst>
                </a:gridCol>
                <a:gridCol w="391349">
                  <a:extLst>
                    <a:ext uri="{9D8B030D-6E8A-4147-A177-3AD203B41FA5}">
                      <a16:colId xmlns:a16="http://schemas.microsoft.com/office/drawing/2014/main" val="1908739559"/>
                    </a:ext>
                  </a:extLst>
                </a:gridCol>
                <a:gridCol w="391349">
                  <a:extLst>
                    <a:ext uri="{9D8B030D-6E8A-4147-A177-3AD203B41FA5}">
                      <a16:colId xmlns:a16="http://schemas.microsoft.com/office/drawing/2014/main" val="1598191080"/>
                    </a:ext>
                  </a:extLst>
                </a:gridCol>
                <a:gridCol w="391349">
                  <a:extLst>
                    <a:ext uri="{9D8B030D-6E8A-4147-A177-3AD203B41FA5}">
                      <a16:colId xmlns:a16="http://schemas.microsoft.com/office/drawing/2014/main" val="1538048262"/>
                    </a:ext>
                  </a:extLst>
                </a:gridCol>
                <a:gridCol w="391349">
                  <a:extLst>
                    <a:ext uri="{9D8B030D-6E8A-4147-A177-3AD203B41FA5}">
                      <a16:colId xmlns:a16="http://schemas.microsoft.com/office/drawing/2014/main" val="486784612"/>
                    </a:ext>
                  </a:extLst>
                </a:gridCol>
                <a:gridCol w="391349">
                  <a:extLst>
                    <a:ext uri="{9D8B030D-6E8A-4147-A177-3AD203B41FA5}">
                      <a16:colId xmlns:a16="http://schemas.microsoft.com/office/drawing/2014/main" val="1773169596"/>
                    </a:ext>
                  </a:extLst>
                </a:gridCol>
                <a:gridCol w="391349">
                  <a:extLst>
                    <a:ext uri="{9D8B030D-6E8A-4147-A177-3AD203B41FA5}">
                      <a16:colId xmlns:a16="http://schemas.microsoft.com/office/drawing/2014/main" val="3713018682"/>
                    </a:ext>
                  </a:extLst>
                </a:gridCol>
                <a:gridCol w="391349">
                  <a:extLst>
                    <a:ext uri="{9D8B030D-6E8A-4147-A177-3AD203B41FA5}">
                      <a16:colId xmlns:a16="http://schemas.microsoft.com/office/drawing/2014/main" val="116036416"/>
                    </a:ext>
                  </a:extLst>
                </a:gridCol>
                <a:gridCol w="391349">
                  <a:extLst>
                    <a:ext uri="{9D8B030D-6E8A-4147-A177-3AD203B41FA5}">
                      <a16:colId xmlns:a16="http://schemas.microsoft.com/office/drawing/2014/main" val="2843198732"/>
                    </a:ext>
                  </a:extLst>
                </a:gridCol>
                <a:gridCol w="391349">
                  <a:extLst>
                    <a:ext uri="{9D8B030D-6E8A-4147-A177-3AD203B41FA5}">
                      <a16:colId xmlns:a16="http://schemas.microsoft.com/office/drawing/2014/main" val="4058654729"/>
                    </a:ext>
                  </a:extLst>
                </a:gridCol>
                <a:gridCol w="391349">
                  <a:extLst>
                    <a:ext uri="{9D8B030D-6E8A-4147-A177-3AD203B41FA5}">
                      <a16:colId xmlns:a16="http://schemas.microsoft.com/office/drawing/2014/main" val="2299429480"/>
                    </a:ext>
                  </a:extLst>
                </a:gridCol>
                <a:gridCol w="391349">
                  <a:extLst>
                    <a:ext uri="{9D8B030D-6E8A-4147-A177-3AD203B41FA5}">
                      <a16:colId xmlns:a16="http://schemas.microsoft.com/office/drawing/2014/main" val="2252480343"/>
                    </a:ext>
                  </a:extLst>
                </a:gridCol>
              </a:tblGrid>
              <a:tr h="182267"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sl-SI" sz="1100" u="none" strike="noStrike" dirty="0">
                          <a:effectLst/>
                        </a:rPr>
                        <a:t>ČLANSTVO ZZS - ZDRAVNIKI 2001 - 2024</a:t>
                      </a:r>
                      <a:endParaRPr lang="sl-SI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214953"/>
                  </a:ext>
                </a:extLst>
              </a:tr>
              <a:tr h="947303"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Leto</a:t>
                      </a:r>
                      <a:endParaRPr lang="sl-SI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Bolnišnica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Zdravstveni dom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Zasebni sektor s koncesijo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zdravilišča, soc. zavodi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od tega specializanti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JZM</a:t>
                      </a:r>
                      <a:endParaRPr lang="sl-SI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Zasebni sektor brez koncesije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Aktivni v zdravniški službi</a:t>
                      </a:r>
                      <a:endParaRPr lang="sl-SI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Zaposleni drugje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Upokojenci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800" u="none" strike="noStrike">
                          <a:effectLst/>
                        </a:rPr>
                        <a:t>Skupaj</a:t>
                      </a:r>
                      <a:endParaRPr lang="sl-SI" sz="8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vert="vert270" anchor="b"/>
                </a:tc>
                <a:extLst>
                  <a:ext uri="{0D108BD9-81ED-4DB2-BD59-A6C34878D82A}">
                    <a16:rowId xmlns:a16="http://schemas.microsoft.com/office/drawing/2014/main" val="841470642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2171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1298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394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761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3919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3952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474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4977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2622867611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2273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1346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440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657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4125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4167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458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5153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242109490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2337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1340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459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732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4201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4248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465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617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5330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478541294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2314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1327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474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820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4179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4217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483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667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5491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757810240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2245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1296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485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798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4360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4401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467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735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5603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3165681367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2203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1255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943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4507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4547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452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795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5794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783833197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2141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1199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588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1052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4626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4666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432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836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5934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2074216201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2075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1147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1119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4717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4760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422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921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6103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594626217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2009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2078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1101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1110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4854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4908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391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845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6144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3339489621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2667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1249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679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1159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4969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5025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400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820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6245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4255978737"/>
                  </a:ext>
                </a:extLst>
              </a:tr>
              <a:tr h="160667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2913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1268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691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1211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4925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5140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377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932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6449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457640368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3320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1354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683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5452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5520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389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989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6898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472433086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3400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1431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683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1496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5568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5644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409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1100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7153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3965640396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3251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1526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735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1426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5567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5637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414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1192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7243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3715230628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3336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724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1645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5735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5816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469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1201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7486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4284774070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3453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1682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740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1682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5925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6012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607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1217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7836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849406331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3678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1715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757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1834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6201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6312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506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1241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8059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103361337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3746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1738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739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1695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6274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6396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1284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8203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1403167007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2019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3833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1738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748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1708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6372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6514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1338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8365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491214282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3949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1742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740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1700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6489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6644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531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1393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8568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2065015416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4083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1805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744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1717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6689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6838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517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1426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8781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4140460245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4186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1851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773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1710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6868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7032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544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1476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9052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2252291963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2023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4225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1875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780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1683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6940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7127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530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1572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9229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961865409"/>
                  </a:ext>
                </a:extLst>
              </a:tr>
              <a:tr h="135329"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2024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4295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1939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816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1673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7114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207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7321</a:t>
                      </a:r>
                      <a:endParaRPr lang="sl-SI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522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1631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9474</a:t>
                      </a:r>
                      <a:endParaRPr lang="sl-SI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4084477540"/>
                  </a:ext>
                </a:extLst>
              </a:tr>
              <a:tr h="135329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700" u="none" strike="noStrike">
                          <a:effectLst/>
                        </a:rPr>
                        <a:t>Vir: Tabele članstva ZZS 2001 - 2023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3" marR="6463" marT="6463" marB="0" anchor="b"/>
                </a:tc>
                <a:extLst>
                  <a:ext uri="{0D108BD9-81ED-4DB2-BD59-A6C34878D82A}">
                    <a16:rowId xmlns:a16="http://schemas.microsoft.com/office/drawing/2014/main" val="3659188126"/>
                  </a:ext>
                </a:extLst>
              </a:tr>
            </a:tbl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1C553625-A784-4AF0-9F2B-BF13B9A6D5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7769170"/>
              </p:ext>
            </p:extLst>
          </p:nvPr>
        </p:nvGraphicFramePr>
        <p:xfrm>
          <a:off x="5260632" y="1840609"/>
          <a:ext cx="6366924" cy="4390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480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C758DA-B510-D818-F380-4CB74BD0F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/>
              <a:t>Gibanje št. zasebnikov brez in s koncesijo v obdobju od 2001 do 2024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3E592019-4A8B-47F0-AACF-FB89F2F1A7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1842480"/>
              </p:ext>
            </p:extLst>
          </p:nvPr>
        </p:nvGraphicFramePr>
        <p:xfrm>
          <a:off x="496711" y="1986845"/>
          <a:ext cx="5599289" cy="4320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111D19A7-0B04-47B8-B9D2-DAE050705F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844761"/>
              </p:ext>
            </p:extLst>
          </p:nvPr>
        </p:nvGraphicFramePr>
        <p:xfrm>
          <a:off x="6242756" y="1986845"/>
          <a:ext cx="5452533" cy="4233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280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9CBA75-5DB9-7F09-9954-575FD079E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Gibanje št. zdravnikov in zobozdravnikov zaposlenih v javni zdravstveni mreži v obdobju od 2001 do 2024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A712710E-5FE5-4B7A-A63C-60630E1A6C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4665955"/>
              </p:ext>
            </p:extLst>
          </p:nvPr>
        </p:nvGraphicFramePr>
        <p:xfrm>
          <a:off x="838200" y="2020711"/>
          <a:ext cx="5156200" cy="4286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AA04EF41-2F79-4BC2-B97C-B54317592E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449088"/>
              </p:ext>
            </p:extLst>
          </p:nvPr>
        </p:nvGraphicFramePr>
        <p:xfrm>
          <a:off x="5915378" y="2020710"/>
          <a:ext cx="5847644" cy="4176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2411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C681C5-44AC-7465-56BC-DDAEF84C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Število zdravnikov in zobozdravnikov aktivnih v zdravniški službi v obdobju od 2000 do 2024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E7D8A542-02AD-E27F-568B-717BFC959D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146702"/>
              </p:ext>
            </p:extLst>
          </p:nvPr>
        </p:nvGraphicFramePr>
        <p:xfrm>
          <a:off x="450938" y="1941534"/>
          <a:ext cx="4597054" cy="44216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6722">
                  <a:extLst>
                    <a:ext uri="{9D8B030D-6E8A-4147-A177-3AD203B41FA5}">
                      <a16:colId xmlns:a16="http://schemas.microsoft.com/office/drawing/2014/main" val="3258247992"/>
                    </a:ext>
                  </a:extLst>
                </a:gridCol>
                <a:gridCol w="656722">
                  <a:extLst>
                    <a:ext uri="{9D8B030D-6E8A-4147-A177-3AD203B41FA5}">
                      <a16:colId xmlns:a16="http://schemas.microsoft.com/office/drawing/2014/main" val="4247788504"/>
                    </a:ext>
                  </a:extLst>
                </a:gridCol>
                <a:gridCol w="656722">
                  <a:extLst>
                    <a:ext uri="{9D8B030D-6E8A-4147-A177-3AD203B41FA5}">
                      <a16:colId xmlns:a16="http://schemas.microsoft.com/office/drawing/2014/main" val="887891279"/>
                    </a:ext>
                  </a:extLst>
                </a:gridCol>
                <a:gridCol w="656722">
                  <a:extLst>
                    <a:ext uri="{9D8B030D-6E8A-4147-A177-3AD203B41FA5}">
                      <a16:colId xmlns:a16="http://schemas.microsoft.com/office/drawing/2014/main" val="513826194"/>
                    </a:ext>
                  </a:extLst>
                </a:gridCol>
                <a:gridCol w="656722">
                  <a:extLst>
                    <a:ext uri="{9D8B030D-6E8A-4147-A177-3AD203B41FA5}">
                      <a16:colId xmlns:a16="http://schemas.microsoft.com/office/drawing/2014/main" val="3733356388"/>
                    </a:ext>
                  </a:extLst>
                </a:gridCol>
                <a:gridCol w="656722">
                  <a:extLst>
                    <a:ext uri="{9D8B030D-6E8A-4147-A177-3AD203B41FA5}">
                      <a16:colId xmlns:a16="http://schemas.microsoft.com/office/drawing/2014/main" val="2071242760"/>
                    </a:ext>
                  </a:extLst>
                </a:gridCol>
                <a:gridCol w="656722">
                  <a:extLst>
                    <a:ext uri="{9D8B030D-6E8A-4147-A177-3AD203B41FA5}">
                      <a16:colId xmlns:a16="http://schemas.microsoft.com/office/drawing/2014/main" val="415736226"/>
                    </a:ext>
                  </a:extLst>
                </a:gridCol>
              </a:tblGrid>
              <a:tr h="1003019">
                <a:tc>
                  <a:txBody>
                    <a:bodyPr/>
                    <a:lstStyle/>
                    <a:p>
                      <a:pPr algn="ctr" fontAlgn="b"/>
                      <a:r>
                        <a:rPr lang="sl-SI" sz="700" u="none" strike="noStrike">
                          <a:effectLst/>
                        </a:rPr>
                        <a:t>Leto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600" u="none" strike="noStrike">
                          <a:effectLst/>
                        </a:rPr>
                        <a:t>ZDRAVNIKI</a:t>
                      </a:r>
                      <a:endParaRPr lang="sl-SI" sz="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600" u="none" strike="noStrike">
                          <a:effectLst/>
                        </a:rPr>
                        <a:t>ZOBOZDRAVNIKI</a:t>
                      </a:r>
                      <a:endParaRPr lang="sl-SI" sz="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600" u="none" strike="noStrike">
                          <a:effectLst/>
                        </a:rPr>
                        <a:t>verižni index zdravniki</a:t>
                      </a:r>
                      <a:endParaRPr lang="sl-SI" sz="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600" u="none" strike="noStrike">
                          <a:effectLst/>
                        </a:rPr>
                        <a:t>verižni index zobozdravniki</a:t>
                      </a:r>
                      <a:endParaRPr lang="sl-SI" sz="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600" u="none" strike="noStrike">
                          <a:effectLst/>
                        </a:rPr>
                        <a:t>indeks zdravniki</a:t>
                      </a:r>
                      <a:endParaRPr lang="sl-SI" sz="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600" u="none" strike="noStrike">
                          <a:effectLst/>
                        </a:rPr>
                        <a:t>indeks zobozdravniki</a:t>
                      </a:r>
                      <a:endParaRPr lang="sl-SI" sz="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b"/>
                </a:tc>
                <a:extLst>
                  <a:ext uri="{0D108BD9-81ED-4DB2-BD59-A6C34878D82A}">
                    <a16:rowId xmlns:a16="http://schemas.microsoft.com/office/drawing/2014/main" val="2274269004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2000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4017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1160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600" u="none" strike="noStrike">
                          <a:effectLst/>
                        </a:rPr>
                        <a:t>-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600" u="none" strike="noStrike">
                          <a:effectLst/>
                        </a:rPr>
                        <a:t>-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100,0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100,0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52843815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2001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4233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1163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105,4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100,3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105,4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100,3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97949057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2002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4440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1248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104,9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107,3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110,5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107,6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18526971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2003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4537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1240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99,4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112,9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106,9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16113779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2004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4451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1258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98,1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101,5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110,8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108,4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65058923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2005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4704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1247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105,7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99,1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117,1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107,5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88973149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2006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4835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1260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101,0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120,4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108,6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09897616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2007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4931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1289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122,8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111,1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71039872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2008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5007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1296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101,5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100,5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124,6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111,7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1294392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2009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5119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1325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127,4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114,2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13092116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2010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5225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1311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98,9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130,1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113,0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34287742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2011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5385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1345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103,1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134,1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115,9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6860322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2012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5816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1355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108,0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100,7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144,8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116,8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74134607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2013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5802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1358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99,8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 dirty="0">
                          <a:effectLst/>
                        </a:rPr>
                        <a:t>100,2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144,4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117,1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72311541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2014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5858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1381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101,0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101,7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145,8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119,1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9462832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2015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6053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600" u="none" strike="noStrike">
                          <a:effectLst/>
                        </a:rPr>
                        <a:t>1427</a:t>
                      </a:r>
                      <a:endParaRPr lang="sl-SI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103,3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103,3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150,7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123,0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47505583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2016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6223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1418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99,4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154,9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122,2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3614278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2017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6538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1490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105,1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105,1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162,8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128,4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89946989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2018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6670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1594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107,0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166,0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137,4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08785646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2019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6879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1659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103,1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104,1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171,2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143,0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78525150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2020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7021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1676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101,0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174,8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144,5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71019049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2021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7086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1703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100,9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101,6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176,4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146,8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63842064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2022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7268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1729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101,5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180,9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149,1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37905709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2023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7350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1776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101,1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102,7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183,0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153,1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79106845"/>
                  </a:ext>
                </a:extLst>
              </a:tr>
              <a:tr h="123070">
                <a:tc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2024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7515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1844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102,2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103,8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187,1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700" u="none" strike="noStrike">
                          <a:effectLst/>
                        </a:rPr>
                        <a:t>159,0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479793"/>
                  </a:ext>
                </a:extLst>
              </a:tr>
              <a:tr h="218854">
                <a:tc gridSpan="7"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>
                          <a:effectLst/>
                        </a:rPr>
                        <a:t>* v številu zdravnikov so zajeti tudi sekundariji, pripravniki, mladi raziskovalci, zdravniki s strokovnim izpitom</a:t>
                      </a:r>
                      <a:endParaRPr lang="sl-SI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123695"/>
                  </a:ext>
                </a:extLst>
              </a:tr>
              <a:tr h="123070">
                <a:tc gridSpan="7">
                  <a:txBody>
                    <a:bodyPr/>
                    <a:lstStyle/>
                    <a:p>
                      <a:pPr algn="l" fontAlgn="b"/>
                      <a:r>
                        <a:rPr lang="sl-SI" sz="700" u="none" strike="noStrike" dirty="0">
                          <a:effectLst/>
                        </a:rPr>
                        <a:t>* v številu zobozdravnikov so od leta 2017 dalje zajeti tudi pripravniki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521447"/>
                  </a:ext>
                </a:extLst>
              </a:tr>
            </a:tbl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78B95B39-B858-4D1F-8C2B-E10C55D6A1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009016"/>
              </p:ext>
            </p:extLst>
          </p:nvPr>
        </p:nvGraphicFramePr>
        <p:xfrm>
          <a:off x="5137496" y="1941533"/>
          <a:ext cx="6603566" cy="4421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9448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9A5545-426A-7662-DD48-C37D8279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Spol in starost članov v letu 2024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59BB5F31-B65C-421D-AD45-7CDA014DA1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150424"/>
              </p:ext>
            </p:extLst>
          </p:nvPr>
        </p:nvGraphicFramePr>
        <p:xfrm>
          <a:off x="613777" y="1979111"/>
          <a:ext cx="5674290" cy="4353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5956BC84-0935-50E5-1117-2D77F70362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07234"/>
              </p:ext>
            </p:extLst>
          </p:nvPr>
        </p:nvGraphicFramePr>
        <p:xfrm>
          <a:off x="6288066" y="1979110"/>
          <a:ext cx="5674290" cy="4353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70181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 prezentacija predloga 2024" id="{05BC1122-A16A-D34F-90D7-75A2076ED5AA}" vid="{6C172867-4370-344B-AF70-75E1092AEC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43F7B1C91E2D4EB5E980741A1776EB" ma:contentTypeVersion="13" ma:contentTypeDescription="Create a new document." ma:contentTypeScope="" ma:versionID="6eca0359722d2f7ac722bb895ef68a13">
  <xsd:schema xmlns:xsd="http://www.w3.org/2001/XMLSchema" xmlns:xs="http://www.w3.org/2001/XMLSchema" xmlns:p="http://schemas.microsoft.com/office/2006/metadata/properties" xmlns:ns2="1121bd42-2679-4459-a19d-68cba863b615" xmlns:ns3="d1bf30ad-a956-4ed9-9fba-842b45cd9758" targetNamespace="http://schemas.microsoft.com/office/2006/metadata/properties" ma:root="true" ma:fieldsID="682127e3c50f83ddd2875984437421f6" ns2:_="" ns3:_="">
    <xsd:import namespace="1121bd42-2679-4459-a19d-68cba863b615"/>
    <xsd:import namespace="d1bf30ad-a956-4ed9-9fba-842b45cd97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21bd42-2679-4459-a19d-68cba863b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0653609-4b9c-4d46-a784-38eed82a2b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f30ad-a956-4ed9-9fba-842b45cd975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e9e1808-3bb7-4686-9e7e-9da6c799a913}" ma:internalName="TaxCatchAll" ma:showField="CatchAllData" ma:web="d1bf30ad-a956-4ed9-9fba-842b45cd97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121bd42-2679-4459-a19d-68cba863b615">
      <Terms xmlns="http://schemas.microsoft.com/office/infopath/2007/PartnerControls"/>
    </lcf76f155ced4ddcb4097134ff3c332f>
    <TaxCatchAll xmlns="d1bf30ad-a956-4ed9-9fba-842b45cd9758" xsi:nil="true"/>
  </documentManagement>
</p:properties>
</file>

<file path=customXml/itemProps1.xml><?xml version="1.0" encoding="utf-8"?>
<ds:datastoreItem xmlns:ds="http://schemas.openxmlformats.org/officeDocument/2006/customXml" ds:itemID="{285D9A77-49C9-4343-8F96-4E15F5CE09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9F6BF1-2D5A-47A0-B2FF-0FDFAC3B31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21bd42-2679-4459-a19d-68cba863b615"/>
    <ds:schemaRef ds:uri="d1bf30ad-a956-4ed9-9fba-842b45cd97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F7B859-5BE3-4EA9-BE72-C7A8A9DAA2C0}">
  <ds:schemaRefs>
    <ds:schemaRef ds:uri="http://schemas.microsoft.com/office/2006/metadata/properties"/>
    <ds:schemaRef ds:uri="http://schemas.microsoft.com/office/infopath/2007/PartnerControls"/>
    <ds:schemaRef ds:uri="1121bd42-2679-4459-a19d-68cba863b615"/>
    <ds:schemaRef ds:uri="d1bf30ad-a956-4ed9-9fba-842b45cd97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1605</TotalTime>
  <Words>1697</Words>
  <Application>Microsoft Office PowerPoint</Application>
  <PresentationFormat>Širokozaslonsko</PresentationFormat>
  <Paragraphs>1290</Paragraphs>
  <Slides>15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Montserrat</vt:lpstr>
      <vt:lpstr>Montserrat ExtraBold</vt:lpstr>
      <vt:lpstr>Montserrat Medium</vt:lpstr>
      <vt:lpstr>Montserrat SemiBold</vt:lpstr>
      <vt:lpstr>Officeova tema</vt:lpstr>
      <vt:lpstr>Članstvo 2024</vt:lpstr>
      <vt:lpstr>Članstvo po letih od 2000 do 2024</vt:lpstr>
      <vt:lpstr>Članstvo po letih od 2000 do 2024</vt:lpstr>
      <vt:lpstr>Zobozdravniki od 2001 do 2024</vt:lpstr>
      <vt:lpstr>Zdravniki 2001-2024</vt:lpstr>
      <vt:lpstr>Gibanje št. zasebnikov brez in s koncesijo v obdobju od 2001 do 2024</vt:lpstr>
      <vt:lpstr>Gibanje št. zdravnikov in zobozdravnikov zaposlenih v javni zdravstveni mreži v obdobju od 2001 do 2024</vt:lpstr>
      <vt:lpstr>Število zdravnikov in zobozdravnikov aktivnih v zdravniški službi v obdobju od 2000 do 2024</vt:lpstr>
      <vt:lpstr>Spol in starost članov v letu 2024</vt:lpstr>
      <vt:lpstr>Spol aktivnih članov v letu 2024 v odstotkih</vt:lpstr>
      <vt:lpstr>Št. aktivnih članov po specializacijah 2024 (10 najštevilčnejših)</vt:lpstr>
      <vt:lpstr>Aktivni člani po vrsti ustanove</vt:lpstr>
      <vt:lpstr>Zasebni sektor v obdobju 2000 - 2024</vt:lpstr>
      <vt:lpstr>Zasebni sektor v obdobju 2000-2024</vt:lpstr>
      <vt:lpstr>Zasebni sektor v obdobju 2000 - 2024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Jaka Jagodic</dc:creator>
  <cp:lastModifiedBy>Maja Benedičič</cp:lastModifiedBy>
  <cp:revision>16</cp:revision>
  <dcterms:created xsi:type="dcterms:W3CDTF">2024-11-04T14:08:55Z</dcterms:created>
  <dcterms:modified xsi:type="dcterms:W3CDTF">2024-11-26T12:02:14Z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0x0101006743F7B1C91E2D4EB5E980741A1776EB</vt:lpwstr>
  </property>
</Properties>
</file>