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3" r:id="rId7"/>
    <p:sldId id="264" r:id="rId8"/>
    <p:sldId id="265" r:id="rId9"/>
    <p:sldId id="261" r:id="rId10"/>
    <p:sldId id="262" r:id="rId11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6"/>
    <p:restoredTop sz="94700"/>
  </p:normalViewPr>
  <p:slideViewPr>
    <p:cSldViewPr snapToGrid="0">
      <p:cViewPr varScale="1">
        <p:scale>
          <a:sx n="106" d="100"/>
          <a:sy n="106" d="100"/>
        </p:scale>
        <p:origin x="115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56" d="100"/>
          <a:sy n="156" d="100"/>
        </p:scale>
        <p:origin x="56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zeus2\OPA\&#269;lanstvo%20ZZS\analize%20&#269;lanstva\stalne%20analize\Novo%20razpisane,%20odobrene%20in%20nezasedene%20v%20obdobju%202012-2023%20nov%20pravilne%20trajne%20prekinitve%20baz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Št. razpisanih in odobrenih specializacij na javnih razpisih v obdobju 2011 - 2024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tabele!$A$4</c:f>
              <c:strCache>
                <c:ptCount val="1"/>
                <c:pt idx="0">
                  <c:v>Vsota od Št. razpisanih mest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tabele!$B$3:$O$3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tabele!$B$4:$O$4</c:f>
              <c:numCache>
                <c:formatCode>General</c:formatCode>
                <c:ptCount val="14"/>
                <c:pt idx="0">
                  <c:v>408</c:v>
                </c:pt>
                <c:pt idx="1">
                  <c:v>395</c:v>
                </c:pt>
                <c:pt idx="2">
                  <c:v>330</c:v>
                </c:pt>
                <c:pt idx="3">
                  <c:v>360</c:v>
                </c:pt>
                <c:pt idx="4">
                  <c:v>389</c:v>
                </c:pt>
                <c:pt idx="5">
                  <c:v>429</c:v>
                </c:pt>
                <c:pt idx="6">
                  <c:v>510</c:v>
                </c:pt>
                <c:pt idx="7">
                  <c:v>533</c:v>
                </c:pt>
                <c:pt idx="8">
                  <c:v>516</c:v>
                </c:pt>
                <c:pt idx="9">
                  <c:v>396</c:v>
                </c:pt>
                <c:pt idx="10">
                  <c:v>568</c:v>
                </c:pt>
                <c:pt idx="11">
                  <c:v>446</c:v>
                </c:pt>
                <c:pt idx="12">
                  <c:v>452</c:v>
                </c:pt>
                <c:pt idx="13">
                  <c:v>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7-4883-85C6-63B24FAE6133}"/>
            </c:ext>
          </c:extLst>
        </c:ser>
        <c:ser>
          <c:idx val="1"/>
          <c:order val="1"/>
          <c:tx>
            <c:strRef>
              <c:f>tabele!$A$5</c:f>
              <c:strCache>
                <c:ptCount val="1"/>
                <c:pt idx="0">
                  <c:v>Vsota od Št. odobrenih vlog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tabele!$B$3:$O$3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tabele!$B$5:$O$5</c:f>
              <c:numCache>
                <c:formatCode>General</c:formatCode>
                <c:ptCount val="14"/>
                <c:pt idx="0">
                  <c:v>253</c:v>
                </c:pt>
                <c:pt idx="1">
                  <c:v>345</c:v>
                </c:pt>
                <c:pt idx="2">
                  <c:v>323</c:v>
                </c:pt>
                <c:pt idx="3">
                  <c:v>352</c:v>
                </c:pt>
                <c:pt idx="4">
                  <c:v>348</c:v>
                </c:pt>
                <c:pt idx="5">
                  <c:v>352</c:v>
                </c:pt>
                <c:pt idx="6">
                  <c:v>412</c:v>
                </c:pt>
                <c:pt idx="7">
                  <c:v>336</c:v>
                </c:pt>
                <c:pt idx="8">
                  <c:v>303</c:v>
                </c:pt>
                <c:pt idx="9">
                  <c:v>331</c:v>
                </c:pt>
                <c:pt idx="10">
                  <c:v>361</c:v>
                </c:pt>
                <c:pt idx="11">
                  <c:v>330</c:v>
                </c:pt>
                <c:pt idx="12">
                  <c:v>317</c:v>
                </c:pt>
                <c:pt idx="13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7-4883-85C6-63B24FAE61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31071"/>
        <c:axId val="20025791"/>
      </c:barChart>
      <c:catAx>
        <c:axId val="2003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25791"/>
        <c:crosses val="autoZero"/>
        <c:auto val="1"/>
        <c:lblAlgn val="ctr"/>
        <c:lblOffset val="100"/>
        <c:noMultiLvlLbl val="0"/>
      </c:catAx>
      <c:valAx>
        <c:axId val="20025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31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Število razpisanih in odobrenih specializacij na javnih razpisih v obdobju 2011-2024</a:t>
            </a:r>
          </a:p>
        </c:rich>
      </c:tx>
      <c:layout>
        <c:manualLayout>
          <c:xMode val="edge"/>
          <c:yMode val="edge"/>
          <c:x val="0.15982035928143712"/>
          <c:y val="2.09314460530709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tabele!$A$4</c:f>
              <c:strCache>
                <c:ptCount val="1"/>
                <c:pt idx="0">
                  <c:v>Vsota od Št. razpisanih mest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tabele!$B$3:$O$3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tabele!$B$4:$O$4</c:f>
              <c:numCache>
                <c:formatCode>General</c:formatCode>
                <c:ptCount val="14"/>
                <c:pt idx="0">
                  <c:v>408</c:v>
                </c:pt>
                <c:pt idx="1">
                  <c:v>395</c:v>
                </c:pt>
                <c:pt idx="2">
                  <c:v>330</c:v>
                </c:pt>
                <c:pt idx="3">
                  <c:v>360</c:v>
                </c:pt>
                <c:pt idx="4">
                  <c:v>389</c:v>
                </c:pt>
                <c:pt idx="5">
                  <c:v>429</c:v>
                </c:pt>
                <c:pt idx="6">
                  <c:v>510</c:v>
                </c:pt>
                <c:pt idx="7">
                  <c:v>533</c:v>
                </c:pt>
                <c:pt idx="8">
                  <c:v>516</c:v>
                </c:pt>
                <c:pt idx="9">
                  <c:v>396</c:v>
                </c:pt>
                <c:pt idx="10">
                  <c:v>568</c:v>
                </c:pt>
                <c:pt idx="11">
                  <c:v>446</c:v>
                </c:pt>
                <c:pt idx="12">
                  <c:v>452</c:v>
                </c:pt>
                <c:pt idx="13">
                  <c:v>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83-4A31-9540-3C86BE93EE78}"/>
            </c:ext>
          </c:extLst>
        </c:ser>
        <c:ser>
          <c:idx val="1"/>
          <c:order val="1"/>
          <c:tx>
            <c:strRef>
              <c:f>tabele!$A$5</c:f>
              <c:strCache>
                <c:ptCount val="1"/>
                <c:pt idx="0">
                  <c:v>Vsota od Št. odobrenih vlog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tabele!$B$3:$O$3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tabele!$B$5:$O$5</c:f>
              <c:numCache>
                <c:formatCode>General</c:formatCode>
                <c:ptCount val="14"/>
                <c:pt idx="0">
                  <c:v>253</c:v>
                </c:pt>
                <c:pt idx="1">
                  <c:v>345</c:v>
                </c:pt>
                <c:pt idx="2">
                  <c:v>323</c:v>
                </c:pt>
                <c:pt idx="3">
                  <c:v>352</c:v>
                </c:pt>
                <c:pt idx="4">
                  <c:v>348</c:v>
                </c:pt>
                <c:pt idx="5">
                  <c:v>352</c:v>
                </c:pt>
                <c:pt idx="6">
                  <c:v>412</c:v>
                </c:pt>
                <c:pt idx="7">
                  <c:v>336</c:v>
                </c:pt>
                <c:pt idx="8">
                  <c:v>303</c:v>
                </c:pt>
                <c:pt idx="9">
                  <c:v>331</c:v>
                </c:pt>
                <c:pt idx="10">
                  <c:v>361</c:v>
                </c:pt>
                <c:pt idx="11">
                  <c:v>330</c:v>
                </c:pt>
                <c:pt idx="12">
                  <c:v>317</c:v>
                </c:pt>
                <c:pt idx="13">
                  <c:v>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83-4A31-9540-3C86BE93E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5236047"/>
        <c:axId val="115232687"/>
      </c:lineChart>
      <c:catAx>
        <c:axId val="115236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5232687"/>
        <c:crosses val="autoZero"/>
        <c:auto val="1"/>
        <c:lblAlgn val="ctr"/>
        <c:lblOffset val="100"/>
        <c:noMultiLvlLbl val="0"/>
      </c:catAx>
      <c:valAx>
        <c:axId val="115232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5236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F2C71D-F1BD-8B23-DE4E-E0365AF211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CB1405-6052-DAE3-7E8B-9ED675C2D0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E3E47-101E-4746-AB90-9B7AAED393F6}" type="datetimeFigureOut">
              <a:rPr lang="en-SI" smtClean="0"/>
              <a:t>07/16/2025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B0186-A480-7303-2876-BEE34F754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AD15C-63DF-2D58-9323-2020C36753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1CB80-27C3-CE45-8227-DBC3FD8FAD32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02012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D582-3186-054E-A57C-8A24DFED137F}" type="datetimeFigureOut">
              <a:rPr lang="en-SI" smtClean="0"/>
              <a:t>07/16/2025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0472-6B44-BA46-BAEE-45FE9E1E8AF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50756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61CFB2-A892-4866-CE25-68BA094B4BB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4860" y="2617258"/>
            <a:ext cx="9430011" cy="1754326"/>
          </a:xfrm>
        </p:spPr>
        <p:txBody>
          <a:bodyPr lIns="0" anchor="b" anchorCtr="0">
            <a:spAutoFit/>
          </a:bodyPr>
          <a:lstStyle>
            <a:lvl1pPr algn="l">
              <a:defRPr sz="6000" b="0" i="0">
                <a:solidFill>
                  <a:schemeClr val="bg1"/>
                </a:solidFill>
                <a:latin typeface="Montserrat ExtraBold" pitchFamily="2" charset="77"/>
              </a:defRPr>
            </a:lvl1pPr>
          </a:lstStyle>
          <a:p>
            <a:pPr lvl="0"/>
            <a:r>
              <a:rPr lang="en-GB" dirty="0"/>
              <a:t>Click to edit Master title style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E13E7DD-FF12-CA40-2393-76B4BFC7A71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34860" y="4419183"/>
            <a:ext cx="9430011" cy="1405981"/>
          </a:xfrm>
        </p:spPr>
        <p:txBody>
          <a:bodyPr lIns="0" tIns="46800" rIns="90000" anchor="t" anchorCtr="0"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Montserrat Medium" pitchFamily="2" charset="77"/>
              </a:defRPr>
            </a:lvl1pPr>
          </a:lstStyle>
          <a:p>
            <a:pPr lvl="0" algn="l"/>
            <a:r>
              <a:rPr lang="en-GB" sz="2400" dirty="0">
                <a:solidFill>
                  <a:srgbClr val="FFFFFF"/>
                </a:solidFill>
                <a:latin typeface="Montserrat Medium" pitchFamily="2"/>
              </a:rPr>
              <a:t>Click to edit Master subtitle style</a:t>
            </a:r>
            <a:endParaRPr lang="sl-SI" sz="2400" dirty="0">
              <a:solidFill>
                <a:srgbClr val="FFFFFF"/>
              </a:solidFill>
              <a:latin typeface="Montserrat Medium" pitchFamily="2"/>
            </a:endParaRP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1DBFFD7-8A7A-206F-11A2-CC9D8862F6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9F9A02-EC71-4042-B1F9-3782EA97482E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F53E69B-234E-B874-84A7-5E5D87B3E3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80F5554-15E2-A1C0-80BA-3E61126896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984680-3194-8B4B-9F15-DD215BAB886C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892426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0D935B-A50D-3B34-EABC-F6384318AC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E9E1AC4C-0376-B0CC-7D2A-DC94DD45D89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C5F3ABB-7405-BFCB-156E-FDC201C5E2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559002-A3EF-2C49-8B5B-1B580A3ED9BF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0D78E6E-BDA7-4C66-4128-8C71BE886F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47D3ED2-A7C2-3F7A-D7A3-CF9410A2BB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45204C-D79D-E04A-9165-8B5A91B1871D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664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95BCAEAA-C5DD-13C3-BC89-27D5A97B43B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785897" y="1077237"/>
            <a:ext cx="1567906" cy="509972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sl-SI" dirty="0"/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BF34C60-4AF1-8722-60B0-93AFF043767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1077237"/>
            <a:ext cx="8905304" cy="50997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9324CAB-667F-8AFD-25ED-54EF5D46FF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7A9B14-4FF4-8E4A-86AE-530B529CD961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80F34B0-5E64-CB03-F814-9844DD95F6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E62E1BB-BD04-064F-8AB2-5FD15F15D7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E5DB76-681A-CE44-BD89-D217DE9ABE33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611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CB7A10-B30B-88AC-675D-8A7D78F7E67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aseline="0">
                <a:solidFill>
                  <a:srgbClr val="215F9A"/>
                </a:solidFill>
                <a:latin typeface="Montserrat" pitchFamily="2" charset="77"/>
              </a:defRPr>
            </a:lvl1pPr>
          </a:lstStyle>
          <a:p>
            <a:pPr lvl="0"/>
            <a:r>
              <a:rPr lang="sl-SI" dirty="0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AA2702B-A34A-E1E7-3514-CAADFE9E792D}"/>
              </a:ext>
            </a:extLst>
          </p:cNvPr>
          <p:cNvSpPr txBox="1"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2D0786F-54D6-0941-84EB-5CDEA00433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D2FF19-F4F9-B047-8B5A-1C0F2A5775C8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73A3F71-64A9-B2FF-17F1-51A5C2C4CF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7C6BCCD-06E9-8820-B89F-06552506AD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BBD23B-9DBD-134F-9F26-A39C643EA25F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201202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ABD512-2C96-95CF-A359-E6E90B15AE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pPr lvl="0"/>
            <a:r>
              <a:rPr lang="en-GB" dirty="0"/>
              <a:t>Click to edit Master title style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D11B4ED-EF28-F902-E3E7-A55CF298BC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37EA395-62EA-CF1D-64A9-1D549362EE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9F112E-A949-F74D-BA94-23BF8303A9B4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FEFA713-7505-48AC-B684-2770C001DE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B940AF5-E39D-1841-FF51-7B0651D23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8D22C4-5176-3F43-B932-2A25FF7D8251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373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0BD3BF-5319-03D5-7F3B-49C46802F6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edit Master title style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890285-E7A4-CA17-7456-C9DBA491F50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125526"/>
            <a:ext cx="5181603" cy="4168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02676C3-C940-E98C-B0C4-68430BA61B1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2125526"/>
            <a:ext cx="5181603" cy="4168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051C4DF-A017-44F8-3E47-E61C40B7D4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CA8E8C-E4AB-7645-84BB-8FDDB6FF5DE4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BA8982A-302A-7C3F-89B3-72CB6D19F6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9D3657E6-23AE-D396-4819-2AF74B8BC3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F01382-EAC8-8D4F-8532-DBAAA05720C6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812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8A89E7-1A81-B51B-7F76-25593327F2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066587"/>
            <a:ext cx="10515600" cy="8749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edit Master title style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66B3001-B08F-9BF6-4B31-BC09E96EC6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200632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DD3A80F-38EE-9D76-2AEA-441BA67FC88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830231"/>
            <a:ext cx="5157782" cy="346409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 dirty="0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89A52ABD-1F40-0B56-EC6C-41E99CDC90D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0616" y="200632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56A877F-CF9F-A14D-424A-EAE0F206EE3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830231"/>
            <a:ext cx="5183184" cy="346409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078ED117-5195-3F80-06ED-E8E10F3F9C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54DFD5-59C6-A04D-B2E8-004D33B8C50C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2373760-52DE-6961-54ED-3AB21B2410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FE48C708-48A2-F366-A97D-5AE70D7CA0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6A38F7-D502-7B47-BEE3-B2C662C36E49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282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41A866-3D6F-DA2A-13AF-8B495228DEF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F718699F-EB0C-5489-0418-E575FC683C6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0A7B89-89E8-FB48-AEC1-A8C0E56B0973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BEBC3A4-0DEA-20CF-074C-A7720242FF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2A713EC-FE3F-600A-DEB5-28C20D1D5F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A60BD5-94BE-8742-A192-7B145DE9C667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9915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261823FA-4E7B-E69E-D620-579A7DA09F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CA2B9A-5F8C-4440-9987-9E3C085685E2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8B7DA721-FBD5-78BA-6951-2388E5E5B1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AB00951-A542-40CE-AB83-47D8A1D4B0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24A95E-8261-E34B-9CD9-32FE2C5BA23F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646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7A1047-7507-77CF-AA4C-A2FFF3B561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1077238"/>
            <a:ext cx="3932240" cy="128391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GB"/>
              <a:t>Click to edit Master title style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36E4F65-4C3A-8045-C83B-22023F04647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1077238"/>
            <a:ext cx="6172200" cy="47838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 dirty="0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CDDACB1-4BB0-DBB3-CD5C-D5A01EF9668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361156"/>
            <a:ext cx="3932240" cy="350782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0180D3F-5EF0-736B-311B-A3A2CB92C5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CFDA1E-A433-3D4A-9CFC-868E799F21D0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8C1ED80-D8A0-0FD9-E8E7-AE5212B5BA7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5B4EA2A-036F-C185-9433-ECB0D18EAE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E9578-F7D5-CF44-8D0F-51FFF7CF1AED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779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03A4DB-BD37-9CE6-E964-DC8242585C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1077238"/>
            <a:ext cx="3932240" cy="144988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GB"/>
              <a:t>Click to edit Master title style</a:t>
            </a:r>
            <a:endParaRPr lang="sl-SI" dirty="0"/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93ED103-8964-B2CC-A081-1B36DFBC0BC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1077238"/>
            <a:ext cx="6172200" cy="4783808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GB"/>
              <a:t>Click icon to add picture</a:t>
            </a:r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FCEAC95E-6C8E-C3FE-1E3F-ABD26A8CF4D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527126"/>
            <a:ext cx="3932240" cy="334185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9B6B852-8287-1F17-42DB-E2CC46535E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908CC3-C2AD-014F-B8F6-99966596693B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7E20C89-95B0-15D5-18ED-851EEFDD3A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5CF08C4-50AC-54C0-5B01-8E148EB90C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FC81CE-A805-B045-8C2B-9BB70ED61EA9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58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79B1987-3601-3D09-6A84-9364D969B8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171184"/>
            <a:ext cx="10515600" cy="66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23986B0-D533-62A4-7B9F-B950A55CCF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997901"/>
            <a:ext cx="10515600" cy="43089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43A4BE7-567A-5A68-78B3-63556D029D8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09314746-1521-BD42-A60A-BCDB1587E027}" type="datetime1">
              <a:rPr lang="sl-SI"/>
              <a:pPr lvl="0"/>
              <a:t>16. 07. 2025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FD191AA-2F25-A96D-8E3A-98B2E82BCA8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9C8A5DC-BC8A-F9BE-7FE0-DB59C3747AE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9EF5798B-A805-B640-B8ED-FD1C1C95997F}" type="slidenum"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eaLnBrk="1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l-SI" sz="2800" b="1" i="0" u="none" strike="noStrike" kern="1200" cap="none" spc="0" baseline="0">
          <a:solidFill>
            <a:srgbClr val="215F9A"/>
          </a:solidFill>
          <a:uFillTx/>
          <a:latin typeface="Montserrat SemiBold" pitchFamily="2" charset="77"/>
        </a:defRPr>
      </a:lvl1pPr>
    </p:titleStyle>
    <p:bodyStyle>
      <a:lvl1pPr marL="228600" marR="0" lvl="0" indent="-228600" algn="l" defTabSz="914400" rtl="0" eaLnBrk="1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l-SI" sz="2800" b="0" i="0" u="none" strike="noStrike" kern="1200" cap="none" spc="0" baseline="0">
          <a:solidFill>
            <a:schemeClr val="tx1">
              <a:lumMod val="75000"/>
              <a:lumOff val="25000"/>
            </a:schemeClr>
          </a:solidFill>
          <a:uFillTx/>
          <a:latin typeface="Montserrat" pitchFamily="2" charset="77"/>
        </a:defRPr>
      </a:lvl1pPr>
      <a:lvl2pPr marL="685800" marR="0" lvl="1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400" b="0" i="0" u="none" strike="noStrike" kern="1200" cap="none" spc="0" baseline="0">
          <a:solidFill>
            <a:schemeClr val="tx1">
              <a:lumMod val="75000"/>
              <a:lumOff val="25000"/>
            </a:schemeClr>
          </a:solidFill>
          <a:uFillTx/>
          <a:latin typeface="Montserrat" pitchFamily="2" charset="77"/>
        </a:defRPr>
      </a:lvl2pPr>
      <a:lvl3pPr marL="1143000" marR="0" lvl="2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000" b="0" i="0" u="none" strike="noStrike" kern="1200" cap="none" spc="0" baseline="0">
          <a:solidFill>
            <a:schemeClr val="tx1">
              <a:lumMod val="75000"/>
              <a:lumOff val="25000"/>
            </a:schemeClr>
          </a:solidFill>
          <a:uFillTx/>
          <a:latin typeface="Montserrat" pitchFamily="2" charset="77"/>
        </a:defRPr>
      </a:lvl3pPr>
      <a:lvl4pPr marL="1600200" marR="0" lvl="3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chemeClr val="tx1">
              <a:lumMod val="75000"/>
              <a:lumOff val="25000"/>
            </a:schemeClr>
          </a:solidFill>
          <a:uFillTx/>
          <a:latin typeface="Montserrat" pitchFamily="2" charset="77"/>
        </a:defRPr>
      </a:lvl4pPr>
      <a:lvl5pPr marL="2057400" marR="0" lvl="4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chemeClr val="tx1">
              <a:lumMod val="75000"/>
              <a:lumOff val="25000"/>
            </a:schemeClr>
          </a:solidFill>
          <a:uFillTx/>
          <a:latin typeface="Montserrat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8ED4A4-08F9-4AE7-5F04-605FA26FB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860" y="2617258"/>
            <a:ext cx="9430011" cy="1754326"/>
          </a:xfrm>
        </p:spPr>
        <p:txBody>
          <a:bodyPr>
            <a:no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Razpisi specializacij za javno zdravstveno mrežo</a:t>
            </a:r>
            <a:br>
              <a:rPr lang="sl-SI" sz="2800" dirty="0">
                <a:solidFill>
                  <a:schemeClr val="bg1"/>
                </a:solidFill>
              </a:rPr>
            </a:br>
            <a:br>
              <a:rPr lang="sl-SI" sz="2800" dirty="0">
                <a:solidFill>
                  <a:schemeClr val="bg1"/>
                </a:solidFill>
              </a:rPr>
            </a:br>
            <a:r>
              <a:rPr lang="sl-SI" sz="2000" dirty="0">
                <a:latin typeface="Montserrat Medium" pitchFamily="2" charset="77"/>
              </a:rPr>
              <a:t>Zdravniška zbornica Slovenije</a:t>
            </a:r>
            <a:endParaRPr lang="en-SI" sz="2000" dirty="0">
              <a:latin typeface="Montserrat Medium" pitchFamily="2" charset="77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C8DD8AC-38DD-017F-157D-A1A3BE38F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860" y="4419183"/>
            <a:ext cx="9430011" cy="1405981"/>
          </a:xfrm>
        </p:spPr>
        <p:txBody>
          <a:bodyPr>
            <a:normAutofit/>
          </a:bodyPr>
          <a:lstStyle/>
          <a:p>
            <a:endParaRPr lang="sl-SI" dirty="0"/>
          </a:p>
          <a:p>
            <a:r>
              <a:rPr lang="sl-SI" sz="1400" dirty="0"/>
              <a:t>Pripravila: Maja Benedičič</a:t>
            </a:r>
          </a:p>
          <a:p>
            <a:r>
              <a:rPr lang="sl-SI" sz="1400" dirty="0"/>
              <a:t>Ljubljana 16.07.2025</a:t>
            </a:r>
            <a:endParaRPr lang="en-SI" sz="1400" dirty="0"/>
          </a:p>
        </p:txBody>
      </p:sp>
    </p:spTree>
    <p:extLst>
      <p:ext uri="{BB962C8B-B14F-4D97-AF65-F5344CB8AC3E}">
        <p14:creationId xmlns:p14="http://schemas.microsoft.com/office/powerpoint/2010/main" val="26226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5FF861-0AAD-40E9-07B8-5524299E9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1400" dirty="0"/>
              <a:t>Št. razpisanih specializacij s področja medicine za javno zdravstveno mrežo v primerjavi s št. zasedenih mest s v obdobju od 2011 do 2024</a:t>
            </a:r>
          </a:p>
        </p:txBody>
      </p:sp>
      <p:graphicFrame>
        <p:nvGraphicFramePr>
          <p:cNvPr id="6" name="Označba mesta vsebine 5">
            <a:extLst>
              <a:ext uri="{FF2B5EF4-FFF2-40B4-BE49-F238E27FC236}">
                <a16:creationId xmlns:a16="http://schemas.microsoft.com/office/drawing/2014/main" id="{2BD07C18-1EA0-75A6-BECC-4F80698642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98663"/>
          <a:ext cx="10515600" cy="430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99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C208C0-9AAB-B926-CAEE-72155470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z="14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Montserrat" pitchFamily="2" charset="77"/>
              </a:rPr>
              <a:t>Št. razpisanih specializacij s področja medicine za javno zdravstveno mrežo po letih in posameznih specializacijah v obdobju od 2011 do 2024 – 1. del</a:t>
            </a:r>
            <a:endParaRPr lang="sl-SI" dirty="0"/>
          </a:p>
        </p:txBody>
      </p:sp>
      <p:pic>
        <p:nvPicPr>
          <p:cNvPr id="10" name="Označba mesta vsebine 9">
            <a:extLst>
              <a:ext uri="{FF2B5EF4-FFF2-40B4-BE49-F238E27FC236}">
                <a16:creationId xmlns:a16="http://schemas.microsoft.com/office/drawing/2014/main" id="{7C5AAB57-21EB-1BB7-87E5-BB2AA2711F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3087" y="1998663"/>
            <a:ext cx="9125825" cy="430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7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69CB0A-66C6-CF73-EBCA-B8D284087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z="14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Montserrat" pitchFamily="2" charset="77"/>
              </a:rPr>
              <a:t>Št. razpisanih specializacij s področja medicine za javno zdravstveno mrežo po letih in posameznih specializacijah v obdobju od 2011 do 2024 – 2. del</a:t>
            </a:r>
            <a:endParaRPr lang="sl-SI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03010F1C-6C0D-5CD2-6E4C-8760E99EE0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6083" y="1998663"/>
            <a:ext cx="9499834" cy="430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63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DF850B-B7D7-FC55-C011-EF310416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z="14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Montserrat" pitchFamily="2" charset="77"/>
              </a:rPr>
              <a:t>Št. zasedenih specializacij s področja medicine za javno zdravstveno mrežo po letih in posameznih specializacijah v obdobju od 2011 do 2024 – 1. del</a:t>
            </a:r>
            <a:endParaRPr lang="sl-SI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C5BF23E8-67E7-88F5-C7C4-2BDB2C299E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550" y="2029768"/>
            <a:ext cx="102489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16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3789EF-5949-1916-1A13-CD1C43A3F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sl-SI" sz="14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Montserrat" pitchFamily="2" charset="77"/>
              </a:rPr>
              <a:t>Št. zasedenih specializacij s področja medicine za javno zdravstveno mrežo po letih in posameznih specializacijah v obdobju od 2011 do 2024 – 2. del</a:t>
            </a:r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81727BA5-B819-AB78-8B03-9371FC8A5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2341" y="1840609"/>
            <a:ext cx="9681557" cy="487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2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D1E921-E44C-A54B-8508-02F7185C7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sl-SI" sz="14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Montserrat" pitchFamily="2" charset="77"/>
              </a:rPr>
              <a:t>Gibanje </a:t>
            </a:r>
            <a:r>
              <a:rPr lang="sl-SI" sz="1400" dirty="0"/>
              <a:t>števila razpisanih specializacij v primerjavi s številom zasedenih mest</a:t>
            </a:r>
            <a:r>
              <a:rPr kumimoji="0" lang="sl-SI" sz="14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Montserrat" pitchFamily="2" charset="77"/>
              </a:rPr>
              <a:t> v obdobju od 2011 do 2024</a:t>
            </a:r>
            <a:endParaRPr lang="sl-SI" dirty="0"/>
          </a:p>
        </p:txBody>
      </p:sp>
      <p:graphicFrame>
        <p:nvGraphicFramePr>
          <p:cNvPr id="6" name="Označba mesta vsebine 5">
            <a:extLst>
              <a:ext uri="{FF2B5EF4-FFF2-40B4-BE49-F238E27FC236}">
                <a16:creationId xmlns:a16="http://schemas.microsoft.com/office/drawing/2014/main" id="{C62A27CF-3F23-38A0-3E34-34EBC1A888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98663"/>
          <a:ext cx="10515600" cy="430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944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 prezentacija predloga 2024" id="{05BC1122-A16A-D34F-90D7-75A2076ED5AA}" vid="{6C172867-4370-344B-AF70-75E1092AEC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 2013–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–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–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–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–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–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43F7B1C91E2D4EB5E980741A1776EB" ma:contentTypeVersion="13" ma:contentTypeDescription="Create a new document." ma:contentTypeScope="" ma:versionID="6eca0359722d2f7ac722bb895ef68a13">
  <xsd:schema xmlns:xsd="http://www.w3.org/2001/XMLSchema" xmlns:xs="http://www.w3.org/2001/XMLSchema" xmlns:p="http://schemas.microsoft.com/office/2006/metadata/properties" xmlns:ns2="1121bd42-2679-4459-a19d-68cba863b615" xmlns:ns3="d1bf30ad-a956-4ed9-9fba-842b45cd9758" targetNamespace="http://schemas.microsoft.com/office/2006/metadata/properties" ma:root="true" ma:fieldsID="682127e3c50f83ddd2875984437421f6" ns2:_="" ns3:_="">
    <xsd:import namespace="1121bd42-2679-4459-a19d-68cba863b615"/>
    <xsd:import namespace="d1bf30ad-a956-4ed9-9fba-842b45cd97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1bd42-2679-4459-a19d-68cba863b6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653609-4b9c-4d46-a784-38eed82a2b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bf30ad-a956-4ed9-9fba-842b45cd97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e9e1808-3bb7-4686-9e7e-9da6c799a913}" ma:internalName="TaxCatchAll" ma:showField="CatchAllData" ma:web="d1bf30ad-a956-4ed9-9fba-842b45cd97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21bd42-2679-4459-a19d-68cba863b615">
      <Terms xmlns="http://schemas.microsoft.com/office/infopath/2007/PartnerControls"/>
    </lcf76f155ced4ddcb4097134ff3c332f>
    <TaxCatchAll xmlns="d1bf30ad-a956-4ed9-9fba-842b45cd9758" xsi:nil="true"/>
  </documentManagement>
</p:properties>
</file>

<file path=customXml/itemProps1.xml><?xml version="1.0" encoding="utf-8"?>
<ds:datastoreItem xmlns:ds="http://schemas.openxmlformats.org/officeDocument/2006/customXml" ds:itemID="{285D9A77-49C9-4343-8F96-4E15F5CE09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F6BF1-2D5A-47A0-B2FF-0FDFAC3B31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21bd42-2679-4459-a19d-68cba863b615"/>
    <ds:schemaRef ds:uri="d1bf30ad-a956-4ed9-9fba-842b45cd97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F7B859-5BE3-4EA9-BE72-C7A8A9DAA2C0}">
  <ds:schemaRefs>
    <ds:schemaRef ds:uri="http://schemas.microsoft.com/office/2006/metadata/properties"/>
    <ds:schemaRef ds:uri="http://schemas.microsoft.com/office/infopath/2007/PartnerControls"/>
    <ds:schemaRef ds:uri="1121bd42-2679-4459-a19d-68cba863b615"/>
    <ds:schemaRef ds:uri="d1bf30ad-a956-4ed9-9fba-842b45cd975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187</Words>
  <Application>Microsoft Office PowerPoint</Application>
  <PresentationFormat>Širokozaslonsko</PresentationFormat>
  <Paragraphs>12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4" baseType="lpstr">
      <vt:lpstr>Aptos</vt:lpstr>
      <vt:lpstr>Arial</vt:lpstr>
      <vt:lpstr>Montserrat</vt:lpstr>
      <vt:lpstr>Montserrat ExtraBold</vt:lpstr>
      <vt:lpstr>Montserrat Medium</vt:lpstr>
      <vt:lpstr>Montserrat SemiBold</vt:lpstr>
      <vt:lpstr>Officeova tema</vt:lpstr>
      <vt:lpstr>Razpisi specializacij za javno zdravstveno mrežo  Zdravniška zbornica Slovenije</vt:lpstr>
      <vt:lpstr>Št. razpisanih specializacij s področja medicine za javno zdravstveno mrežo v primerjavi s št. zasedenih mest s v obdobju od 2011 do 2024</vt:lpstr>
      <vt:lpstr>Št. razpisanih specializacij s področja medicine za javno zdravstveno mrežo po letih in posameznih specializacijah v obdobju od 2011 do 2024 – 1. del</vt:lpstr>
      <vt:lpstr>Št. razpisanih specializacij s področja medicine za javno zdravstveno mrežo po letih in posameznih specializacijah v obdobju od 2011 do 2024 – 2. del</vt:lpstr>
      <vt:lpstr>Št. zasedenih specializacij s področja medicine za javno zdravstveno mrežo po letih in posameznih specializacijah v obdobju od 2011 do 2024 – 1. del</vt:lpstr>
      <vt:lpstr>Št. zasedenih specializacij s področja medicine za javno zdravstveno mrežo po letih in posameznih specializacijah v obdobju od 2011 do 2024 – 2. del</vt:lpstr>
      <vt:lpstr>Gibanje števila razpisanih specializacij v primerjavi s številom zasedenih mest v obdobju od 2011 do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Jaka Jagodic</dc:creator>
  <cp:lastModifiedBy>Maja Benedičič</cp:lastModifiedBy>
  <cp:revision>10</cp:revision>
  <dcterms:created xsi:type="dcterms:W3CDTF">2024-11-04T14:08:55Z</dcterms:created>
  <dcterms:modified xsi:type="dcterms:W3CDTF">2025-07-16T10:52:16Z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0x0101006743F7B1C91E2D4EB5E980741A1776EB</vt:lpwstr>
  </property>
</Properties>
</file>