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0058400" cy="7772400"/>
  <p:notesSz cx="10058400" cy="77724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36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jca Urana" userId="2a139872-b24c-44a9-bf1c-fc4300a2bd21" providerId="ADAL" clId="{171B32F7-8679-4EF0-9919-D9E743F42ADA}"/>
    <pc:docChg chg="custSel modSld">
      <pc:chgData name="Mojca Urana" userId="2a139872-b24c-44a9-bf1c-fc4300a2bd21" providerId="ADAL" clId="{171B32F7-8679-4EF0-9919-D9E743F42ADA}" dt="2024-10-24T11:23:09.058" v="4" actId="14100"/>
      <pc:docMkLst>
        <pc:docMk/>
      </pc:docMkLst>
      <pc:sldChg chg="addSp delSp modSp mod">
        <pc:chgData name="Mojca Urana" userId="2a139872-b24c-44a9-bf1c-fc4300a2bd21" providerId="ADAL" clId="{171B32F7-8679-4EF0-9919-D9E743F42ADA}" dt="2024-10-24T11:23:09.058" v="4" actId="14100"/>
        <pc:sldMkLst>
          <pc:docMk/>
          <pc:sldMk cId="0" sldId="257"/>
        </pc:sldMkLst>
        <pc:spChg chg="del">
          <ac:chgData name="Mojca Urana" userId="2a139872-b24c-44a9-bf1c-fc4300a2bd21" providerId="ADAL" clId="{171B32F7-8679-4EF0-9919-D9E743F42ADA}" dt="2024-10-24T11:22:42.518" v="0" actId="478"/>
          <ac:spMkLst>
            <pc:docMk/>
            <pc:sldMk cId="0" sldId="257"/>
            <ac:spMk id="4" creationId="{00000000-0000-0000-0000-000000000000}"/>
          </ac:spMkLst>
        </pc:spChg>
        <pc:picChg chg="add mod">
          <ac:chgData name="Mojca Urana" userId="2a139872-b24c-44a9-bf1c-fc4300a2bd21" providerId="ADAL" clId="{171B32F7-8679-4EF0-9919-D9E743F42ADA}" dt="2024-10-24T11:23:09.058" v="4" actId="14100"/>
          <ac:picMkLst>
            <pc:docMk/>
            <pc:sldMk cId="0" sldId="257"/>
            <ac:picMk id="7" creationId="{5310351A-3177-F4D5-AE4A-B688BD812ED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C1A37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C1A37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C1A37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1316736"/>
            <a:ext cx="9144000" cy="1083945"/>
          </a:xfrm>
          <a:custGeom>
            <a:avLst/>
            <a:gdLst/>
            <a:ahLst/>
            <a:cxnLst/>
            <a:rect l="l" t="t" r="r" b="b"/>
            <a:pathLst>
              <a:path w="9144000" h="1083945">
                <a:moveTo>
                  <a:pt x="0" y="0"/>
                </a:moveTo>
                <a:lnTo>
                  <a:pt x="9144000" y="0"/>
                </a:lnTo>
                <a:lnTo>
                  <a:pt x="9144000" y="1083563"/>
                </a:lnTo>
                <a:lnTo>
                  <a:pt x="0" y="1083563"/>
                </a:lnTo>
                <a:lnTo>
                  <a:pt x="0" y="0"/>
                </a:lnTo>
                <a:close/>
              </a:path>
            </a:pathLst>
          </a:custGeom>
          <a:solidFill>
            <a:srgbClr val="003B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540496" y="1517904"/>
            <a:ext cx="807719" cy="6873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1686588"/>
            <a:ext cx="9144000" cy="330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C1A37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odpora@zzs-mcs.si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odpora@zzs-mcs.si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40496" y="1517904"/>
            <a:ext cx="807719" cy="687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315212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rgbClr val="003B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38427" y="2964180"/>
            <a:ext cx="966216" cy="824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21679" y="1315212"/>
            <a:ext cx="3779519" cy="514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23304" y="4320027"/>
            <a:ext cx="699833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5">
                <a:solidFill>
                  <a:srgbClr val="FFFFFF"/>
                </a:solidFill>
                <a:latin typeface="Arial"/>
                <a:cs typeface="Arial"/>
              </a:rPr>
              <a:t>STANDARDIZIRANO</a:t>
            </a:r>
            <a:r>
              <a:rPr sz="2000" spc="-2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80">
                <a:solidFill>
                  <a:srgbClr val="FFFFFF"/>
                </a:solidFill>
                <a:latin typeface="Arial"/>
                <a:cs typeface="Arial"/>
              </a:rPr>
              <a:t>MNENJE</a:t>
            </a:r>
            <a:r>
              <a:rPr sz="2000" spc="-2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80">
                <a:solidFill>
                  <a:srgbClr val="FFFFFF"/>
                </a:solidFill>
                <a:latin typeface="Arial"/>
                <a:cs typeface="Arial"/>
              </a:rPr>
              <a:t>ODDAJA</a:t>
            </a:r>
            <a:r>
              <a:rPr sz="2000" spc="-3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90">
                <a:solidFill>
                  <a:srgbClr val="FFFFFF"/>
                </a:solidFill>
                <a:latin typeface="Arial"/>
                <a:cs typeface="Arial"/>
              </a:rPr>
              <a:t>ZAPROSILA</a:t>
            </a:r>
            <a:r>
              <a:rPr sz="2000" spc="-3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000" spc="-2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5">
                <a:solidFill>
                  <a:srgbClr val="FFFFFF"/>
                </a:solidFill>
                <a:latin typeface="Arial"/>
                <a:cs typeface="Arial"/>
              </a:rPr>
              <a:t>NAVODILA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49910">
              <a:lnSpc>
                <a:spcPct val="100000"/>
              </a:lnSpc>
              <a:spcBef>
                <a:spcPts val="105"/>
              </a:spcBef>
            </a:pPr>
            <a:r>
              <a:rPr spc="-75"/>
              <a:t>KAKO</a:t>
            </a:r>
            <a:r>
              <a:rPr spc="-220"/>
              <a:t> </a:t>
            </a:r>
            <a:r>
              <a:rPr spc="-105"/>
              <a:t>KANDIDATI</a:t>
            </a:r>
            <a:r>
              <a:rPr spc="-254"/>
              <a:t> </a:t>
            </a:r>
            <a:r>
              <a:rPr lang="sl-SI" spc="-254"/>
              <a:t> </a:t>
            </a:r>
            <a:r>
              <a:rPr spc="-90"/>
              <a:t>ZAPROSITE</a:t>
            </a:r>
            <a:r>
              <a:rPr spc="-210"/>
              <a:t> </a:t>
            </a:r>
            <a:r>
              <a:rPr spc="-50"/>
              <a:t>ZA</a:t>
            </a:r>
            <a:r>
              <a:rPr spc="-330"/>
              <a:t> </a:t>
            </a:r>
            <a:r>
              <a:rPr lang="sl-SI" spc="-330"/>
              <a:t> </a:t>
            </a:r>
            <a:r>
              <a:rPr spc="-80"/>
              <a:t>MNENJE?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3308603"/>
            <a:ext cx="5644896" cy="15971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60769" y="2454677"/>
            <a:ext cx="71367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>
                <a:solidFill>
                  <a:srgbClr val="2F2A1F"/>
                </a:solidFill>
                <a:latin typeface="Arial"/>
                <a:cs typeface="Arial"/>
              </a:rPr>
              <a:t>Prijaviti </a:t>
            </a:r>
            <a:r>
              <a:rPr sz="1800">
                <a:solidFill>
                  <a:srgbClr val="2F2A1F"/>
                </a:solidFill>
                <a:latin typeface="Arial"/>
                <a:cs typeface="Arial"/>
              </a:rPr>
              <a:t>se </a:t>
            </a:r>
            <a:r>
              <a:rPr sz="1800" spc="-5">
                <a:solidFill>
                  <a:srgbClr val="2F2A1F"/>
                </a:solidFill>
                <a:latin typeface="Arial"/>
                <a:cs typeface="Arial"/>
              </a:rPr>
              <a:t>morate </a:t>
            </a:r>
            <a:r>
              <a:rPr sz="1800">
                <a:solidFill>
                  <a:srgbClr val="2F2A1F"/>
                </a:solidFill>
                <a:latin typeface="Arial"/>
                <a:cs typeface="Arial"/>
              </a:rPr>
              <a:t>v </a:t>
            </a:r>
            <a:r>
              <a:rPr sz="1800" spc="-5">
                <a:solidFill>
                  <a:srgbClr val="2F2A1F"/>
                </a:solidFill>
                <a:latin typeface="Arial"/>
                <a:cs typeface="Arial"/>
              </a:rPr>
              <a:t>intranetno stran zbornice, </a:t>
            </a:r>
            <a:r>
              <a:rPr sz="1800">
                <a:solidFill>
                  <a:srgbClr val="2F2A1F"/>
                </a:solidFill>
                <a:latin typeface="Arial"/>
                <a:cs typeface="Arial"/>
              </a:rPr>
              <a:t>da </a:t>
            </a:r>
            <a:r>
              <a:rPr sz="1800" spc="-5">
                <a:solidFill>
                  <a:srgbClr val="2F2A1F"/>
                </a:solidFill>
                <a:latin typeface="Arial"/>
                <a:cs typeface="Arial"/>
              </a:rPr>
              <a:t>dostopite </a:t>
            </a:r>
            <a:r>
              <a:rPr sz="1800" spc="-10">
                <a:solidFill>
                  <a:srgbClr val="2F2A1F"/>
                </a:solidFill>
                <a:latin typeface="Arial"/>
                <a:cs typeface="Arial"/>
              </a:rPr>
              <a:t>do </a:t>
            </a:r>
            <a:r>
              <a:rPr sz="1800" spc="-5">
                <a:solidFill>
                  <a:srgbClr val="2F2A1F"/>
                </a:solidFill>
                <a:latin typeface="Arial"/>
                <a:cs typeface="Arial"/>
              </a:rPr>
              <a:t>svojega  </a:t>
            </a:r>
            <a:r>
              <a:rPr sz="1800" spc="-10">
                <a:solidFill>
                  <a:srgbClr val="2F2A1F"/>
                </a:solidFill>
                <a:latin typeface="Arial"/>
                <a:cs typeface="Arial"/>
              </a:rPr>
              <a:t>profila. </a:t>
            </a:r>
            <a:r>
              <a:rPr sz="1800">
                <a:solidFill>
                  <a:srgbClr val="2F2A1F"/>
                </a:solidFill>
                <a:latin typeface="Arial"/>
                <a:cs typeface="Arial"/>
              </a:rPr>
              <a:t>V </a:t>
            </a:r>
            <a:r>
              <a:rPr sz="1800" spc="-5">
                <a:solidFill>
                  <a:srgbClr val="2F2A1F"/>
                </a:solidFill>
                <a:latin typeface="Arial"/>
                <a:cs typeface="Arial"/>
              </a:rPr>
              <a:t>kolikor </a:t>
            </a:r>
            <a:r>
              <a:rPr sz="1800">
                <a:solidFill>
                  <a:srgbClr val="2F2A1F"/>
                </a:solidFill>
                <a:latin typeface="Arial"/>
                <a:cs typeface="Arial"/>
              </a:rPr>
              <a:t>še </a:t>
            </a:r>
            <a:r>
              <a:rPr sz="1800" spc="-5">
                <a:solidFill>
                  <a:srgbClr val="2F2A1F"/>
                </a:solidFill>
                <a:latin typeface="Arial"/>
                <a:cs typeface="Arial"/>
              </a:rPr>
              <a:t>nima </a:t>
            </a:r>
            <a:r>
              <a:rPr sz="1800" spc="-10">
                <a:solidFill>
                  <a:srgbClr val="2F2A1F"/>
                </a:solidFill>
                <a:latin typeface="Arial"/>
                <a:cs typeface="Arial"/>
              </a:rPr>
              <a:t>uporabniškega </a:t>
            </a:r>
            <a:r>
              <a:rPr sz="1800" spc="-5">
                <a:solidFill>
                  <a:srgbClr val="2F2A1F"/>
                </a:solidFill>
                <a:latin typeface="Arial"/>
                <a:cs typeface="Arial"/>
              </a:rPr>
              <a:t>imena in gesla, pišite </a:t>
            </a:r>
            <a:r>
              <a:rPr sz="1800">
                <a:solidFill>
                  <a:srgbClr val="2F2A1F"/>
                </a:solidFill>
                <a:latin typeface="Arial"/>
                <a:cs typeface="Arial"/>
              </a:rPr>
              <a:t>na </a:t>
            </a:r>
            <a:r>
              <a:rPr sz="1800">
                <a:solidFill>
                  <a:srgbClr val="2F2A1F"/>
                </a:solidFill>
                <a:latin typeface="Arial"/>
                <a:cs typeface="Arial"/>
                <a:hlinkClick r:id="rId3"/>
              </a:rPr>
              <a:t> </a:t>
            </a:r>
            <a:r>
              <a:rPr sz="1800" spc="-5">
                <a:solidFill>
                  <a:srgbClr val="2F2A1F"/>
                </a:solidFill>
                <a:latin typeface="Arial"/>
                <a:cs typeface="Arial"/>
                <a:hlinkClick r:id="rId3"/>
              </a:rPr>
              <a:t>podpora@zzs-mcs.si.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5310351A-3177-F4D5-AE4A-B688BD812E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3835" y="3225565"/>
            <a:ext cx="1823700" cy="34049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464043"/>
            <a:ext cx="9144000" cy="4321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9910">
              <a:lnSpc>
                <a:spcPct val="100000"/>
              </a:lnSpc>
              <a:spcBef>
                <a:spcPts val="100"/>
              </a:spcBef>
            </a:pPr>
            <a:r>
              <a:rPr sz="1800" spc="-90">
                <a:solidFill>
                  <a:srgbClr val="C1A372"/>
                </a:solidFill>
                <a:latin typeface="Arial"/>
                <a:cs typeface="Arial"/>
              </a:rPr>
              <a:t>PROSILEC</a:t>
            </a:r>
            <a:r>
              <a:rPr sz="1800" spc="-23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85">
                <a:solidFill>
                  <a:srgbClr val="C1A372"/>
                </a:solidFill>
                <a:latin typeface="Arial"/>
                <a:cs typeface="Arial"/>
              </a:rPr>
              <a:t>MNENJA</a:t>
            </a:r>
            <a:r>
              <a:rPr sz="1800" spc="-31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lang="sl-SI" sz="1800" spc="-31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80">
                <a:solidFill>
                  <a:srgbClr val="C1A372"/>
                </a:solidFill>
                <a:latin typeface="Arial"/>
                <a:cs typeface="Arial"/>
              </a:rPr>
              <a:t>PREKO</a:t>
            </a:r>
            <a:r>
              <a:rPr lang="sl-SI" sz="1800" spc="-80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229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85">
                <a:solidFill>
                  <a:srgbClr val="C1A372"/>
                </a:solidFill>
                <a:latin typeface="Arial"/>
                <a:cs typeface="Arial"/>
              </a:rPr>
              <a:t>SVOJEGA</a:t>
            </a:r>
            <a:r>
              <a:rPr sz="1800" spc="-33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lang="sl-SI" sz="1800" spc="-33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85">
                <a:solidFill>
                  <a:srgbClr val="C1A372"/>
                </a:solidFill>
                <a:latin typeface="Arial"/>
                <a:cs typeface="Arial"/>
              </a:rPr>
              <a:t>PROFILA</a:t>
            </a:r>
            <a:r>
              <a:rPr lang="sl-SI" sz="1800" spc="-8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31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C1A372"/>
                </a:solidFill>
                <a:latin typeface="Arial"/>
                <a:cs typeface="Arial"/>
              </a:rPr>
              <a:t>–</a:t>
            </a:r>
            <a:r>
              <a:rPr sz="1800" spc="-210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95">
                <a:solidFill>
                  <a:srgbClr val="C1A372"/>
                </a:solidFill>
                <a:latin typeface="Arial"/>
                <a:cs typeface="Arial"/>
              </a:rPr>
              <a:t>SPECIALIZACIJE</a:t>
            </a:r>
            <a:r>
              <a:rPr sz="1800" spc="-22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85">
                <a:solidFill>
                  <a:srgbClr val="C1A372"/>
                </a:solidFill>
                <a:latin typeface="Arial"/>
                <a:cs typeface="Arial"/>
              </a:rPr>
              <a:t>VLOGA</a:t>
            </a:r>
            <a:endParaRPr sz="1800">
              <a:latin typeface="Arial"/>
              <a:cs typeface="Arial"/>
            </a:endParaRPr>
          </a:p>
          <a:p>
            <a:pPr marL="549910" marR="1400810">
              <a:lnSpc>
                <a:spcPct val="100000"/>
              </a:lnSpc>
            </a:pPr>
            <a:r>
              <a:rPr sz="1800">
                <a:solidFill>
                  <a:srgbClr val="C1A372"/>
                </a:solidFill>
                <a:latin typeface="Arial"/>
                <a:cs typeface="Arial"/>
              </a:rPr>
              <a:t>–</a:t>
            </a:r>
            <a:r>
              <a:rPr sz="1800" spc="-204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85">
                <a:solidFill>
                  <a:srgbClr val="C1A372"/>
                </a:solidFill>
                <a:latin typeface="Arial"/>
                <a:cs typeface="Arial"/>
              </a:rPr>
              <a:t>OBRAZEC</a:t>
            </a:r>
            <a:r>
              <a:rPr sz="1800" spc="-21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50">
                <a:solidFill>
                  <a:srgbClr val="C1A372"/>
                </a:solidFill>
                <a:latin typeface="Arial"/>
                <a:cs typeface="Arial"/>
              </a:rPr>
              <a:t>ZA</a:t>
            </a:r>
            <a:r>
              <a:rPr sz="1800" spc="-310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lang="sl-SI" sz="1800" spc="-310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105">
                <a:solidFill>
                  <a:srgbClr val="C1A372"/>
                </a:solidFill>
                <a:latin typeface="Arial"/>
                <a:cs typeface="Arial"/>
              </a:rPr>
              <a:t>STANDARDIZIRANO</a:t>
            </a:r>
            <a:r>
              <a:rPr sz="1800" spc="-240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85">
                <a:solidFill>
                  <a:srgbClr val="C1A372"/>
                </a:solidFill>
                <a:latin typeface="Arial"/>
                <a:cs typeface="Arial"/>
              </a:rPr>
              <a:t>MNENJE</a:t>
            </a:r>
            <a:r>
              <a:rPr sz="1800" spc="-220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85">
                <a:solidFill>
                  <a:srgbClr val="C1A372"/>
                </a:solidFill>
                <a:latin typeface="Arial"/>
                <a:cs typeface="Arial"/>
              </a:rPr>
              <a:t>IZBERE</a:t>
            </a:r>
            <a:r>
              <a:rPr sz="1800" spc="-220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85">
                <a:solidFill>
                  <a:srgbClr val="C1A372"/>
                </a:solidFill>
                <a:latin typeface="Arial"/>
                <a:cs typeface="Arial"/>
              </a:rPr>
              <a:t>ŽELENO</a:t>
            </a:r>
            <a:r>
              <a:rPr lang="sl-SI" sz="1800" spc="-8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22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80">
                <a:solidFill>
                  <a:srgbClr val="C1A372"/>
                </a:solidFill>
                <a:latin typeface="Arial"/>
                <a:cs typeface="Arial"/>
              </a:rPr>
              <a:t>OSEBO</a:t>
            </a:r>
            <a:r>
              <a:rPr sz="1800" spc="-22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45">
                <a:solidFill>
                  <a:srgbClr val="C1A372"/>
                </a:solidFill>
                <a:latin typeface="Arial"/>
                <a:cs typeface="Arial"/>
              </a:rPr>
              <a:t>IN  </a:t>
            </a:r>
            <a:r>
              <a:rPr sz="1800" spc="-95">
                <a:solidFill>
                  <a:srgbClr val="C1A372"/>
                </a:solidFill>
                <a:latin typeface="Arial"/>
                <a:cs typeface="Arial"/>
              </a:rPr>
              <a:t>SPECIALIZACIJO</a:t>
            </a:r>
            <a:r>
              <a:rPr sz="1800" spc="-23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50">
                <a:solidFill>
                  <a:srgbClr val="C1A372"/>
                </a:solidFill>
                <a:latin typeface="Arial"/>
                <a:cs typeface="Arial"/>
              </a:rPr>
              <a:t>ZA</a:t>
            </a:r>
            <a:r>
              <a:rPr sz="1800" spc="-31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lang="sl-SI" sz="1800" spc="-31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105">
                <a:solidFill>
                  <a:srgbClr val="C1A372"/>
                </a:solidFill>
                <a:latin typeface="Arial"/>
                <a:cs typeface="Arial"/>
              </a:rPr>
              <a:t>KATERO</a:t>
            </a:r>
            <a:r>
              <a:rPr lang="sl-SI" sz="1800" spc="-10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229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1800" spc="-90">
                <a:solidFill>
                  <a:srgbClr val="C1A372"/>
                </a:solidFill>
                <a:latin typeface="Arial"/>
                <a:cs typeface="Arial"/>
              </a:rPr>
              <a:t>KANDIDIRA.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Arial"/>
              <a:cs typeface="Arial"/>
            </a:endParaRPr>
          </a:p>
          <a:p>
            <a:pPr marL="789305" indent="-229235">
              <a:lnSpc>
                <a:spcPct val="100000"/>
              </a:lnSpc>
              <a:buClr>
                <a:srgbClr val="C1A372"/>
              </a:buClr>
              <a:buChar char="•"/>
              <a:tabLst>
                <a:tab pos="789305" algn="l"/>
                <a:tab pos="789940" algn="l"/>
              </a:tabLst>
            </a:pP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Izberete</a:t>
            </a:r>
            <a:r>
              <a:rPr sz="2200" spc="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osebo</a:t>
            </a:r>
            <a:endParaRPr sz="2200">
              <a:latin typeface="Arial"/>
              <a:cs typeface="Arial"/>
            </a:endParaRPr>
          </a:p>
          <a:p>
            <a:pPr marL="789305" indent="-229235">
              <a:lnSpc>
                <a:spcPct val="100000"/>
              </a:lnSpc>
              <a:spcBef>
                <a:spcPts val="525"/>
              </a:spcBef>
              <a:buClr>
                <a:srgbClr val="C1A372"/>
              </a:buClr>
              <a:buChar char="•"/>
              <a:tabLst>
                <a:tab pos="789305" algn="l"/>
                <a:tab pos="789940" algn="l"/>
              </a:tabLst>
            </a:pP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Izberete</a:t>
            </a:r>
            <a:r>
              <a:rPr sz="2200" spc="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333333"/>
                </a:solidFill>
                <a:latin typeface="Arial"/>
                <a:cs typeface="Arial"/>
              </a:rPr>
              <a:t>specializacijo</a:t>
            </a:r>
            <a:endParaRPr sz="2200">
              <a:latin typeface="Arial"/>
              <a:cs typeface="Arial"/>
            </a:endParaRPr>
          </a:p>
          <a:p>
            <a:pPr marL="789305" indent="-229235">
              <a:lnSpc>
                <a:spcPct val="100000"/>
              </a:lnSpc>
              <a:spcBef>
                <a:spcPts val="530"/>
              </a:spcBef>
              <a:buClr>
                <a:srgbClr val="C1A372"/>
              </a:buClr>
              <a:buChar char="•"/>
              <a:tabLst>
                <a:tab pos="789305" algn="l"/>
                <a:tab pos="789940" algn="l"/>
              </a:tabLst>
            </a:pP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Kliknete</a:t>
            </a:r>
            <a:r>
              <a:rPr sz="2200" spc="-1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„Pošlji“</a:t>
            </a:r>
            <a:endParaRPr sz="2200">
              <a:latin typeface="Arial"/>
              <a:cs typeface="Arial"/>
            </a:endParaRPr>
          </a:p>
          <a:p>
            <a:pPr marL="789305" marR="4412615" indent="-228600">
              <a:lnSpc>
                <a:spcPct val="100000"/>
              </a:lnSpc>
              <a:spcBef>
                <a:spcPts val="530"/>
              </a:spcBef>
              <a:buClr>
                <a:srgbClr val="C1A372"/>
              </a:buClr>
              <a:buChar char="•"/>
              <a:tabLst>
                <a:tab pos="789305" algn="l"/>
                <a:tab pos="789940" algn="l"/>
              </a:tabLst>
            </a:pPr>
            <a:r>
              <a:rPr sz="2200" spc="-10">
                <a:solidFill>
                  <a:srgbClr val="333333"/>
                </a:solidFill>
                <a:latin typeface="Arial"/>
                <a:cs typeface="Arial"/>
              </a:rPr>
              <a:t>Če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v registru nimamo </a:t>
            </a:r>
            <a:r>
              <a:rPr sz="2200">
                <a:solidFill>
                  <a:srgbClr val="333333"/>
                </a:solidFill>
                <a:latin typeface="Arial"/>
                <a:cs typeface="Arial"/>
              </a:rPr>
              <a:t>e-pošte, 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se </a:t>
            </a:r>
            <a:r>
              <a:rPr sz="2200">
                <a:solidFill>
                  <a:srgbClr val="333333"/>
                </a:solidFill>
                <a:latin typeface="Arial"/>
                <a:cs typeface="Arial"/>
              </a:rPr>
              <a:t>izpiše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obvestilo. V tem  primeru </a:t>
            </a:r>
            <a:r>
              <a:rPr sz="2200">
                <a:solidFill>
                  <a:srgbClr val="333333"/>
                </a:solidFill>
                <a:latin typeface="Arial"/>
                <a:cs typeface="Arial"/>
              </a:rPr>
              <a:t>kliknete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„Pridobi </a:t>
            </a:r>
            <a:r>
              <a:rPr sz="2200">
                <a:solidFill>
                  <a:srgbClr val="333333"/>
                </a:solidFill>
                <a:latin typeface="Arial"/>
                <a:cs typeface="Arial"/>
              </a:rPr>
              <a:t>kodo“ 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in le to posredujete osebi,  katero boste </a:t>
            </a:r>
            <a:r>
              <a:rPr sz="2200">
                <a:solidFill>
                  <a:srgbClr val="333333"/>
                </a:solidFill>
                <a:latin typeface="Arial"/>
                <a:cs typeface="Arial"/>
              </a:rPr>
              <a:t>zaprosili </a:t>
            </a:r>
            <a:r>
              <a:rPr sz="2200" spc="5">
                <a:solidFill>
                  <a:srgbClr val="333333"/>
                </a:solidFill>
                <a:latin typeface="Arial"/>
                <a:cs typeface="Arial"/>
              </a:rPr>
              <a:t>za</a:t>
            </a:r>
            <a:r>
              <a:rPr sz="2200" spc="-7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333333"/>
                </a:solidFill>
                <a:latin typeface="Arial"/>
                <a:cs typeface="Arial"/>
              </a:rPr>
              <a:t>podajo 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mnenja.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45798" y="2598870"/>
            <a:ext cx="3501249" cy="28961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49910">
              <a:lnSpc>
                <a:spcPct val="100000"/>
              </a:lnSpc>
              <a:spcBef>
                <a:spcPts val="105"/>
              </a:spcBef>
            </a:pPr>
            <a:r>
              <a:rPr spc="-80"/>
              <a:t>ODDAJA</a:t>
            </a:r>
            <a:r>
              <a:rPr spc="-370"/>
              <a:t> </a:t>
            </a:r>
            <a:r>
              <a:rPr spc="-90"/>
              <a:t>ZAPROSILA</a:t>
            </a:r>
            <a:r>
              <a:rPr spc="-350"/>
              <a:t> </a:t>
            </a:r>
            <a:r>
              <a:t>V</a:t>
            </a:r>
            <a:r>
              <a:rPr spc="-310"/>
              <a:t> </a:t>
            </a:r>
            <a:r>
              <a:rPr spc="-85"/>
              <a:t>ANGLEŠKI</a:t>
            </a:r>
            <a:r>
              <a:rPr spc="-254"/>
              <a:t> </a:t>
            </a:r>
            <a:r>
              <a:rPr spc="-85"/>
              <a:t>VERZIJI</a:t>
            </a:r>
            <a:r>
              <a:rPr lang="sl-SI" spc="-85"/>
              <a:t> – TUJCI ALI NEČLANI</a:t>
            </a:r>
            <a:endParaRPr spc="-85"/>
          </a:p>
        </p:txBody>
      </p:sp>
      <p:sp>
        <p:nvSpPr>
          <p:cNvPr id="3" name="object 3"/>
          <p:cNvSpPr/>
          <p:nvPr/>
        </p:nvSpPr>
        <p:spPr>
          <a:xfrm>
            <a:off x="5283707" y="2409444"/>
            <a:ext cx="2893459" cy="2811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05359" y="2541572"/>
            <a:ext cx="3784600" cy="25744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95"/>
              </a:spcBef>
              <a:buClr>
                <a:srgbClr val="C1A372"/>
              </a:buClr>
              <a:buChar char="•"/>
              <a:tabLst>
                <a:tab pos="240665" algn="l"/>
                <a:tab pos="241300" algn="l"/>
              </a:tabLst>
            </a:pP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Označite „Želim poslati </a:t>
            </a:r>
            <a:r>
              <a:rPr sz="2200">
                <a:solidFill>
                  <a:srgbClr val="333333"/>
                </a:solidFill>
                <a:latin typeface="Arial"/>
                <a:cs typeface="Arial"/>
              </a:rPr>
              <a:t>angl. 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verzijo</a:t>
            </a:r>
            <a:r>
              <a:rPr sz="2200" spc="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obrazca“</a:t>
            </a:r>
            <a:endParaRPr sz="2200">
              <a:latin typeface="Arial"/>
              <a:cs typeface="Arial"/>
            </a:endParaRPr>
          </a:p>
          <a:p>
            <a:pPr marL="240665" indent="-228600">
              <a:lnSpc>
                <a:spcPct val="100000"/>
              </a:lnSpc>
              <a:spcBef>
                <a:spcPts val="525"/>
              </a:spcBef>
              <a:buClr>
                <a:srgbClr val="C1A372"/>
              </a:buClr>
              <a:buChar char="•"/>
              <a:tabLst>
                <a:tab pos="240665" algn="l"/>
                <a:tab pos="241300" algn="l"/>
              </a:tabLst>
            </a:pP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Izpolnite vsa</a:t>
            </a:r>
            <a:r>
              <a:rPr sz="2200">
                <a:solidFill>
                  <a:srgbClr val="333333"/>
                </a:solidFill>
                <a:latin typeface="Arial"/>
                <a:cs typeface="Arial"/>
              </a:rPr>
              <a:t> polja</a:t>
            </a:r>
            <a:endParaRPr sz="2200">
              <a:latin typeface="Arial"/>
              <a:cs typeface="Arial"/>
            </a:endParaRPr>
          </a:p>
          <a:p>
            <a:pPr marL="240665" indent="-228600">
              <a:lnSpc>
                <a:spcPct val="100000"/>
              </a:lnSpc>
              <a:spcBef>
                <a:spcPts val="530"/>
              </a:spcBef>
              <a:buClr>
                <a:srgbClr val="C1A372"/>
              </a:buClr>
              <a:buChar char="•"/>
              <a:tabLst>
                <a:tab pos="240665" algn="l"/>
                <a:tab pos="241300" algn="l"/>
              </a:tabLst>
            </a:pPr>
            <a:r>
              <a:rPr sz="2200" spc="-5" err="1">
                <a:solidFill>
                  <a:srgbClr val="333333"/>
                </a:solidFill>
                <a:latin typeface="Arial"/>
                <a:cs typeface="Arial"/>
              </a:rPr>
              <a:t>Kliknete</a:t>
            </a:r>
            <a:r>
              <a:rPr sz="2200" spc="-1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„</a:t>
            </a:r>
            <a:r>
              <a:rPr lang="sl-SI" sz="2200" spc="-5">
                <a:solidFill>
                  <a:srgbClr val="333333"/>
                </a:solidFill>
                <a:latin typeface="Arial"/>
                <a:cs typeface="Arial"/>
              </a:rPr>
              <a:t>PRIDOBI KODO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“</a:t>
            </a:r>
            <a:endParaRPr sz="2200">
              <a:latin typeface="Arial"/>
              <a:cs typeface="Arial"/>
            </a:endParaRPr>
          </a:p>
          <a:p>
            <a:pPr marL="240665" marR="473709" indent="-228600">
              <a:lnSpc>
                <a:spcPct val="100000"/>
              </a:lnSpc>
              <a:spcBef>
                <a:spcPts val="530"/>
              </a:spcBef>
              <a:buClr>
                <a:srgbClr val="C1A372"/>
              </a:buClr>
              <a:buChar char="•"/>
              <a:tabLst>
                <a:tab pos="240665" algn="l"/>
                <a:tab pos="241300" algn="l"/>
              </a:tabLst>
            </a:pPr>
            <a:r>
              <a:rPr lang="sl-SI" sz="2200" spc="-5">
                <a:solidFill>
                  <a:srgbClr val="333333"/>
                </a:solidFill>
                <a:latin typeface="Arial"/>
                <a:cs typeface="Arial"/>
              </a:rPr>
              <a:t>PDF dokument pošljete na e-naslov osebi, ki jo zaprošate za mnenje.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686588"/>
            <a:ext cx="9144000" cy="3380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49910">
              <a:lnSpc>
                <a:spcPct val="100000"/>
              </a:lnSpc>
              <a:spcBef>
                <a:spcPts val="105"/>
              </a:spcBef>
            </a:pPr>
            <a:r>
              <a:rPr sz="2000" spc="-90">
                <a:solidFill>
                  <a:srgbClr val="C1A372"/>
                </a:solidFill>
                <a:latin typeface="Arial"/>
                <a:cs typeface="Arial"/>
              </a:rPr>
              <a:t>SPREMLJANJE </a:t>
            </a:r>
            <a:r>
              <a:rPr sz="2000" spc="-80">
                <a:solidFill>
                  <a:srgbClr val="C1A372"/>
                </a:solidFill>
                <a:latin typeface="Arial"/>
                <a:cs typeface="Arial"/>
              </a:rPr>
              <a:t>ODDANIH</a:t>
            </a:r>
            <a:r>
              <a:rPr sz="2000" spc="-405">
                <a:solidFill>
                  <a:srgbClr val="C1A372"/>
                </a:solidFill>
                <a:latin typeface="Arial"/>
                <a:cs typeface="Arial"/>
              </a:rPr>
              <a:t> </a:t>
            </a:r>
            <a:r>
              <a:rPr sz="2000" spc="-85">
                <a:solidFill>
                  <a:srgbClr val="C1A372"/>
                </a:solidFill>
                <a:latin typeface="Arial"/>
                <a:cs typeface="Arial"/>
              </a:rPr>
              <a:t>ZAPROSIL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 marL="473709" marR="6146165">
              <a:lnSpc>
                <a:spcPct val="100000"/>
              </a:lnSpc>
              <a:spcBef>
                <a:spcPts val="1800"/>
              </a:spcBef>
            </a:pPr>
            <a:r>
              <a:rPr sz="2000">
                <a:solidFill>
                  <a:srgbClr val="333333"/>
                </a:solidFill>
                <a:latin typeface="Arial"/>
                <a:cs typeface="Arial"/>
              </a:rPr>
              <a:t>Oddana zaprosila  spremljate </a:t>
            </a:r>
            <a:r>
              <a:rPr sz="2000" spc="-5">
                <a:solidFill>
                  <a:srgbClr val="333333"/>
                </a:solidFill>
                <a:latin typeface="Arial"/>
                <a:cs typeface="Arial"/>
              </a:rPr>
              <a:t>pod</a:t>
            </a:r>
            <a:r>
              <a:rPr sz="2000" spc="-10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>
                <a:solidFill>
                  <a:srgbClr val="333333"/>
                </a:solidFill>
                <a:latin typeface="Arial"/>
                <a:cs typeface="Arial"/>
              </a:rPr>
              <a:t>rubriko</a:t>
            </a:r>
            <a:endParaRPr sz="2000">
              <a:latin typeface="Arial"/>
              <a:cs typeface="Arial"/>
            </a:endParaRPr>
          </a:p>
          <a:p>
            <a:pPr marL="473709">
              <a:lnSpc>
                <a:spcPct val="100000"/>
              </a:lnSpc>
            </a:pPr>
            <a:r>
              <a:rPr sz="2000">
                <a:solidFill>
                  <a:srgbClr val="333333"/>
                </a:solidFill>
                <a:latin typeface="Arial"/>
                <a:cs typeface="Arial"/>
              </a:rPr>
              <a:t>„Poslana</a:t>
            </a:r>
            <a:r>
              <a:rPr sz="2000" spc="-3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>
                <a:solidFill>
                  <a:srgbClr val="333333"/>
                </a:solidFill>
                <a:latin typeface="Arial"/>
                <a:cs typeface="Arial"/>
              </a:rPr>
              <a:t>zaprosila“.</a:t>
            </a:r>
            <a:endParaRPr sz="2000">
              <a:latin typeface="Arial"/>
              <a:cs typeface="Arial"/>
            </a:endParaRPr>
          </a:p>
          <a:p>
            <a:pPr marL="702310" marR="6148705" indent="-229235">
              <a:lnSpc>
                <a:spcPct val="100000"/>
              </a:lnSpc>
              <a:spcBef>
                <a:spcPts val="480"/>
              </a:spcBef>
              <a:buClr>
                <a:srgbClr val="C1A372"/>
              </a:buClr>
              <a:buChar char="•"/>
              <a:tabLst>
                <a:tab pos="702310" algn="l"/>
                <a:tab pos="702945" algn="l"/>
              </a:tabLst>
            </a:pPr>
            <a:r>
              <a:rPr sz="2000" spc="-5">
                <a:solidFill>
                  <a:srgbClr val="333333"/>
                </a:solidFill>
                <a:latin typeface="Arial"/>
                <a:cs typeface="Arial"/>
              </a:rPr>
              <a:t>Datum </a:t>
            </a:r>
            <a:r>
              <a:rPr sz="2000">
                <a:solidFill>
                  <a:srgbClr val="333333"/>
                </a:solidFill>
                <a:latin typeface="Arial"/>
                <a:cs typeface="Arial"/>
              </a:rPr>
              <a:t>prejetega  </a:t>
            </a:r>
            <a:r>
              <a:rPr sz="2000" spc="-5">
                <a:solidFill>
                  <a:srgbClr val="333333"/>
                </a:solidFill>
                <a:latin typeface="Arial"/>
                <a:cs typeface="Arial"/>
              </a:rPr>
              <a:t>mnenja je datum,</a:t>
            </a:r>
            <a:r>
              <a:rPr sz="2000" spc="-8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>
                <a:solidFill>
                  <a:srgbClr val="333333"/>
                </a:solidFill>
                <a:latin typeface="Arial"/>
                <a:cs typeface="Arial"/>
              </a:rPr>
              <a:t>ko  </a:t>
            </a:r>
            <a:r>
              <a:rPr sz="2000" spc="-5">
                <a:solidFill>
                  <a:srgbClr val="333333"/>
                </a:solidFill>
                <a:latin typeface="Arial"/>
                <a:cs typeface="Arial"/>
              </a:rPr>
              <a:t>je </a:t>
            </a:r>
            <a:r>
              <a:rPr sz="2000">
                <a:solidFill>
                  <a:srgbClr val="333333"/>
                </a:solidFill>
                <a:latin typeface="Arial"/>
                <a:cs typeface="Arial"/>
              </a:rPr>
              <a:t>oseba, katero </a:t>
            </a:r>
            <a:r>
              <a:rPr sz="2000" spc="-5">
                <a:solidFill>
                  <a:srgbClr val="333333"/>
                </a:solidFill>
                <a:latin typeface="Arial"/>
                <a:cs typeface="Arial"/>
              </a:rPr>
              <a:t>ste  </a:t>
            </a:r>
            <a:r>
              <a:rPr sz="2000">
                <a:solidFill>
                  <a:srgbClr val="333333"/>
                </a:solidFill>
                <a:latin typeface="Arial"/>
                <a:cs typeface="Arial"/>
              </a:rPr>
              <a:t>zaprosili za </a:t>
            </a:r>
            <a:r>
              <a:rPr sz="2000" spc="-5">
                <a:solidFill>
                  <a:srgbClr val="333333"/>
                </a:solidFill>
                <a:latin typeface="Arial"/>
                <a:cs typeface="Arial"/>
              </a:rPr>
              <a:t>mnenje,  mnenje</a:t>
            </a:r>
            <a:r>
              <a:rPr sz="2000" spc="-2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>
                <a:solidFill>
                  <a:srgbClr val="333333"/>
                </a:solidFill>
                <a:latin typeface="Arial"/>
                <a:cs typeface="Arial"/>
              </a:rPr>
              <a:t>oddala.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56888" y="2756916"/>
            <a:ext cx="5411668" cy="1995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8990" y="2541572"/>
            <a:ext cx="72383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95"/>
              </a:spcBef>
              <a:buClr>
                <a:srgbClr val="C1A372"/>
              </a:buClr>
              <a:buChar char="•"/>
              <a:tabLst>
                <a:tab pos="240665" algn="l"/>
                <a:tab pos="241300" algn="l"/>
              </a:tabLst>
            </a:pP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V primeru težav </a:t>
            </a:r>
            <a:r>
              <a:rPr sz="2200">
                <a:solidFill>
                  <a:srgbClr val="333333"/>
                </a:solidFill>
                <a:latin typeface="Arial"/>
                <a:cs typeface="Arial"/>
              </a:rPr>
              <a:t>pišite na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</a:rPr>
              <a:t>e-naslov:</a:t>
            </a:r>
            <a:r>
              <a:rPr sz="2200" spc="8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-5">
                <a:solidFill>
                  <a:srgbClr val="333333"/>
                </a:solidFill>
                <a:latin typeface="Arial"/>
                <a:cs typeface="Arial"/>
                <a:hlinkClick r:id="rId2"/>
              </a:rPr>
              <a:t>podpora@zzs-mcs.si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91E26E0907B841A5082050AA4072CB" ma:contentTypeVersion="18" ma:contentTypeDescription="Ustvari nov dokument." ma:contentTypeScope="" ma:versionID="d212303fbd3db40fba4da76aa20cb3ea">
  <xsd:schema xmlns:xsd="http://www.w3.org/2001/XMLSchema" xmlns:xs="http://www.w3.org/2001/XMLSchema" xmlns:p="http://schemas.microsoft.com/office/2006/metadata/properties" xmlns:ns2="775ecbef-82d4-4962-8035-ca4e04b95c2b" xmlns:ns3="edb970a4-0d30-4268-91ed-9d9699753b24" targetNamespace="http://schemas.microsoft.com/office/2006/metadata/properties" ma:root="true" ma:fieldsID="c613cc473b00992532f408d136277d78" ns2:_="" ns3:_="">
    <xsd:import namespace="775ecbef-82d4-4962-8035-ca4e04b95c2b"/>
    <xsd:import namespace="edb970a4-0d30-4268-91ed-9d9699753b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5ecbef-82d4-4962-8035-ca4e04b95c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Oznake slike" ma:readOnly="false" ma:fieldId="{5cf76f15-5ced-4ddc-b409-7134ff3c332f}" ma:taxonomyMulti="true" ma:sspId="60653609-4b9c-4d46-a784-38eed82a2b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b970a4-0d30-4268-91ed-9d9699753b2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271c47f-00cd-4748-b7cf-200857fdd9e4}" ma:internalName="TaxCatchAll" ma:showField="CatchAllData" ma:web="edb970a4-0d30-4268-91ed-9d9699753b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5ecbef-82d4-4962-8035-ca4e04b95c2b">
      <Terms xmlns="http://schemas.microsoft.com/office/infopath/2007/PartnerControls"/>
    </lcf76f155ced4ddcb4097134ff3c332f>
    <TaxCatchAll xmlns="edb970a4-0d30-4268-91ed-9d9699753b24" xsi:nil="true"/>
  </documentManagement>
</p:properties>
</file>

<file path=customXml/itemProps1.xml><?xml version="1.0" encoding="utf-8"?>
<ds:datastoreItem xmlns:ds="http://schemas.openxmlformats.org/officeDocument/2006/customXml" ds:itemID="{C38B93AE-59EA-4B3C-AD73-BD60ECA983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5ecbef-82d4-4962-8035-ca4e04b95c2b"/>
    <ds:schemaRef ds:uri="edb970a4-0d30-4268-91ed-9d9699753b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C84CF9-1B6C-4333-9C5A-524CB0D23B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745EB0-5B90-4DBE-A1EC-FA003B8D18E1}">
  <ds:schemaRefs>
    <ds:schemaRef ds:uri="775ecbef-82d4-4962-8035-ca4e04b95c2b"/>
    <ds:schemaRef ds:uri="edb970a4-0d30-4268-91ed-9d9699753b24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186</Words>
  <Application>Microsoft Office PowerPoint</Application>
  <PresentationFormat>Po meri</PresentationFormat>
  <Paragraphs>21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PowerPointova predstavitev</vt:lpstr>
      <vt:lpstr>KAKO KANDIDATI  ZAPROSITE ZA  MNENJE?</vt:lpstr>
      <vt:lpstr>PowerPointova predstavitev</vt:lpstr>
      <vt:lpstr>ODDAJA ZAPROSILA V ANGLEŠKI VERZIJI – TUJCI ALI NEČLANI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Stand.mnenje-navodila kandidat</dc:title>
  <dc:creator>majah</dc:creator>
  <cp:lastModifiedBy>Mojca Urana</cp:lastModifiedBy>
  <cp:revision>1</cp:revision>
  <dcterms:created xsi:type="dcterms:W3CDTF">2020-08-06T08:10:32Z</dcterms:created>
  <dcterms:modified xsi:type="dcterms:W3CDTF">2024-10-24T11:23:13Z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2018-12-17T00:00:00Z</vt:filetime>
  </property>
  <property fmtid="{D5CDD505-2E9C-101B-9397-08002B2CF9AE}" pid="3" name="LastSaved">
    <vt:filetime>2020-08-06T00:00:00Z</vt:filetime>
  </property>
  <property fmtid="{D5CDD505-2E9C-101B-9397-08002B2CF9AE}" pid="4" name="ContentTypeId">
    <vt:lpwstr>0x0101000991E26E0907B841A5082050AA4072CB</vt:lpwstr>
  </property>
  <property fmtid="{D5CDD505-2E9C-101B-9397-08002B2CF9AE}" pid="5" name="MediaServiceImageTags">
    <vt:lpwstr/>
  </property>
</Properties>
</file>