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6.xml" ContentType="application/vnd.ms-office.chartcolor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5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veze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Zveze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Zveze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Zvezek1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Zveze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Zveze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876-4D52-8A7E-BD97BB24F61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876-4D52-8A7E-BD97BB24F61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876-4D52-8A7E-BD97BB24F614}"/>
              </c:ext>
            </c:extLst>
          </c:dPt>
          <c:dLbls>
            <c:dLbl>
              <c:idx val="2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876-4D52-8A7E-BD97BB24F61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List1!$B$2:$B$4</c:f>
              <c:numCache>
                <c:formatCode>General</c:formatCode>
                <c:ptCount val="3"/>
                <c:pt idx="0">
                  <c:v>71</c:v>
                </c:pt>
                <c:pt idx="1">
                  <c:v>17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76-4D52-8A7E-BD97BB24F61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9F-4434-BE2E-8B3EA2BFC0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09F-4434-BE2E-8B3EA2BFC0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09F-4434-BE2E-8B3EA2BFC0B2}"/>
              </c:ext>
            </c:extLst>
          </c:dPt>
          <c:dLbls>
            <c:dLbl>
              <c:idx val="0"/>
              <c:layout>
                <c:manualLayout>
                  <c:x val="-0.12878827646544183"/>
                  <c:y val="-5.0291630212890058E-3"/>
                </c:manualLayout>
              </c:layout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9F-4434-BE2E-8B3EA2BFC0B2}"/>
                </c:ext>
              </c:extLst>
            </c:dLbl>
            <c:dLbl>
              <c:idx val="1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09F-4434-BE2E-8B3EA2BFC0B2}"/>
                </c:ext>
              </c:extLst>
            </c:dLbl>
            <c:dLbl>
              <c:idx val="2"/>
              <c:layout>
                <c:manualLayout>
                  <c:x val="9.4759405074365699E-2"/>
                  <c:y val="0.12816601049868762"/>
                </c:manualLayout>
              </c:layout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9F-4434-BE2E-8B3EA2BFC0B2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List1!$B$19:$B$21</c:f>
              <c:numCache>
                <c:formatCode>General</c:formatCode>
                <c:ptCount val="3"/>
                <c:pt idx="0">
                  <c:v>47</c:v>
                </c:pt>
                <c:pt idx="1">
                  <c:v>26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9F-4434-BE2E-8B3EA2BFC0B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List1!$B$42:$E$42</c:f>
              <c:numCache>
                <c:formatCode>General</c:formatCode>
                <c:ptCount val="4"/>
                <c:pt idx="0">
                  <c:v>82</c:v>
                </c:pt>
                <c:pt idx="1">
                  <c:v>52</c:v>
                </c:pt>
                <c:pt idx="2">
                  <c:v>41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D-4601-8BFA-5904190BF2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5959296"/>
        <c:axId val="1112808608"/>
      </c:barChart>
      <c:catAx>
        <c:axId val="8759592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12808608"/>
        <c:crosses val="autoZero"/>
        <c:auto val="1"/>
        <c:lblAlgn val="ctr"/>
        <c:lblOffset val="100"/>
        <c:noMultiLvlLbl val="0"/>
      </c:catAx>
      <c:valAx>
        <c:axId val="111280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87595929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aseline="0"/>
      </a:pPr>
      <a:endParaRPr lang="sl-S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8B-44DA-8B86-5538B449CE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8B-44DA-8B86-5538B449CED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8B-44DA-8B86-5538B449CED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8B-44DA-8B86-5538B449CE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List1!$B$50:$B$51</c:f>
              <c:numCache>
                <c:formatCode>General</c:formatCode>
                <c:ptCount val="2"/>
                <c:pt idx="0">
                  <c:v>59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8B-44DA-8B86-5538B449C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45-4D8B-8122-EF9E6C2031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45-4D8B-8122-EF9E6C2031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List1!$B$59:$B$60</c:f>
              <c:numCache>
                <c:formatCode>General</c:formatCode>
                <c:ptCount val="2"/>
                <c:pt idx="0">
                  <c:v>61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45-4D8B-8122-EF9E6C203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List1!$B$68:$E$68</c:f>
              <c:numCache>
                <c:formatCode>General</c:formatCode>
                <c:ptCount val="4"/>
                <c:pt idx="0">
                  <c:v>57</c:v>
                </c:pt>
                <c:pt idx="1">
                  <c:v>30</c:v>
                </c:pt>
                <c:pt idx="2">
                  <c:v>18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43-40A8-8970-E24B1D930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7969856"/>
        <c:axId val="1188919936"/>
      </c:barChart>
      <c:catAx>
        <c:axId val="1107969856"/>
        <c:scaling>
          <c:orientation val="minMax"/>
        </c:scaling>
        <c:delete val="1"/>
        <c:axPos val="b"/>
        <c:majorTickMark val="none"/>
        <c:minorTickMark val="none"/>
        <c:tickLblPos val="nextTo"/>
        <c:crossAx val="1188919936"/>
        <c:crosses val="autoZero"/>
        <c:auto val="1"/>
        <c:lblAlgn val="ctr"/>
        <c:lblOffset val="100"/>
        <c:noMultiLvlLbl val="0"/>
      </c:catAx>
      <c:valAx>
        <c:axId val="118891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10796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0.69565</cdr:x>
      <cdr:y>0.22072</cdr:y>
    </cdr:from>
    <cdr:to>
      <cdr:x>1</cdr:x>
      <cdr:y>0.93996</cdr:y>
    </cdr:to>
    <cdr:sp macro="" textlink="">
      <cdr:nvSpPr>
        <cdr:cNvPr id="2" name="PoljeZBesedilom 1">
          <a:extLst xmlns:a="http://schemas.openxmlformats.org/drawingml/2006/main">
            <a:ext uri="{FF2B5EF4-FFF2-40B4-BE49-F238E27FC236}">
              <a16:creationId xmlns:a16="http://schemas.microsoft.com/office/drawing/2014/main" id="{F318E1D0-C884-2AC9-BFFC-E7A44F46CFFB}"/>
            </a:ext>
          </a:extLst>
        </cdr:cNvPr>
        <cdr:cNvSpPr txBox="1"/>
      </cdr:nvSpPr>
      <cdr:spPr>
        <a:xfrm xmlns:a="http://schemas.openxmlformats.org/drawingml/2006/main">
          <a:off x="7315200" y="960437"/>
          <a:ext cx="3200400" cy="3129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l-SI" sz="2400" b="1" dirty="0">
              <a:solidFill>
                <a:schemeClr val="tx2">
                  <a:lumMod val="75000"/>
                  <a:lumOff val="25000"/>
                </a:schemeClr>
              </a:solidFill>
            </a:rPr>
            <a:t>VEDEL(A) SEM ZA</a:t>
          </a:r>
        </a:p>
        <a:p xmlns:a="http://schemas.openxmlformats.org/drawingml/2006/main">
          <a:r>
            <a:rPr lang="sl-SI" sz="2400" b="1" dirty="0">
              <a:solidFill>
                <a:schemeClr val="tx2">
                  <a:lumMod val="75000"/>
                  <a:lumOff val="25000"/>
                </a:schemeClr>
              </a:solidFill>
            </a:rPr>
            <a:t> PREDLOG ZAKONA, </a:t>
          </a:r>
        </a:p>
        <a:p xmlns:a="http://schemas.openxmlformats.org/drawingml/2006/main">
          <a:r>
            <a:rPr lang="sl-SI" sz="2400" b="1" dirty="0">
              <a:solidFill>
                <a:schemeClr val="tx2">
                  <a:lumMod val="75000"/>
                  <a:lumOff val="25000"/>
                </a:schemeClr>
              </a:solidFill>
            </a:rPr>
            <a:t>SAMEGA ZAKONA </a:t>
          </a:r>
        </a:p>
        <a:p xmlns:a="http://schemas.openxmlformats.org/drawingml/2006/main">
          <a:r>
            <a:rPr lang="sl-SI" sz="2400" b="1" dirty="0">
              <a:solidFill>
                <a:schemeClr val="tx2">
                  <a:lumMod val="75000"/>
                  <a:lumOff val="25000"/>
                </a:schemeClr>
              </a:solidFill>
            </a:rPr>
            <a:t>PA NISEM PREBRAL(A)</a:t>
          </a:r>
        </a:p>
      </cdr:txBody>
    </cdr:sp>
  </cdr:relSizeAnchor>
  <cdr:relSizeAnchor xmlns:cdr="http://schemas.openxmlformats.org/drawingml/2006/chartDrawing">
    <cdr:from>
      <cdr:x>0.06936</cdr:x>
      <cdr:y>0</cdr:y>
    </cdr:from>
    <cdr:to>
      <cdr:x>0.40321</cdr:x>
      <cdr:y>0.34831</cdr:y>
    </cdr:to>
    <cdr:sp macro="" textlink="">
      <cdr:nvSpPr>
        <cdr:cNvPr id="3" name="PoljeZBesedilom 2">
          <a:extLst xmlns:a="http://schemas.openxmlformats.org/drawingml/2006/main">
            <a:ext uri="{FF2B5EF4-FFF2-40B4-BE49-F238E27FC236}">
              <a16:creationId xmlns:a16="http://schemas.microsoft.com/office/drawing/2014/main" id="{A2A7CA13-158C-5429-C193-4422F71BB0D3}"/>
            </a:ext>
          </a:extLst>
        </cdr:cNvPr>
        <cdr:cNvSpPr txBox="1"/>
      </cdr:nvSpPr>
      <cdr:spPr>
        <a:xfrm xmlns:a="http://schemas.openxmlformats.org/drawingml/2006/main">
          <a:off x="729344" y="0"/>
          <a:ext cx="3510642" cy="1515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l-SI" sz="2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0.00922</cdr:x>
      <cdr:y>0.14719</cdr:y>
    </cdr:from>
    <cdr:to>
      <cdr:x>0.32411</cdr:x>
      <cdr:y>1</cdr:y>
    </cdr:to>
    <cdr:sp macro="" textlink="">
      <cdr:nvSpPr>
        <cdr:cNvPr id="2" name="PoljeZBesedilom 1">
          <a:extLst xmlns:a="http://schemas.openxmlformats.org/drawingml/2006/main">
            <a:ext uri="{FF2B5EF4-FFF2-40B4-BE49-F238E27FC236}">
              <a16:creationId xmlns:a16="http://schemas.microsoft.com/office/drawing/2014/main" id="{9F054934-92BC-3503-BD9E-5B0F2477BDEA}"/>
            </a:ext>
          </a:extLst>
        </cdr:cNvPr>
        <cdr:cNvSpPr txBox="1"/>
      </cdr:nvSpPr>
      <cdr:spPr>
        <a:xfrm xmlns:a="http://schemas.openxmlformats.org/drawingml/2006/main">
          <a:off x="96980" y="640483"/>
          <a:ext cx="3311237" cy="371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sl-SI" sz="2800" b="1" dirty="0">
              <a:solidFill>
                <a:srgbClr val="FF0000"/>
              </a:solidFill>
            </a:rPr>
            <a:t>NE. VSAKDO IMA </a:t>
          </a:r>
        </a:p>
        <a:p xmlns:a="http://schemas.openxmlformats.org/drawingml/2006/main">
          <a:pPr algn="r"/>
          <a:r>
            <a:rPr lang="sl-SI" sz="2800" b="1" dirty="0">
              <a:solidFill>
                <a:srgbClr val="FF0000"/>
              </a:solidFill>
            </a:rPr>
            <a:t>SPOSOBNOST IN </a:t>
          </a:r>
        </a:p>
        <a:p xmlns:a="http://schemas.openxmlformats.org/drawingml/2006/main">
          <a:pPr algn="r"/>
          <a:r>
            <a:rPr lang="sl-SI" sz="2800" b="1" dirty="0">
              <a:solidFill>
                <a:srgbClr val="FF0000"/>
              </a:solidFill>
            </a:rPr>
            <a:t>PRAVICO, DA </a:t>
          </a:r>
        </a:p>
        <a:p xmlns:a="http://schemas.openxmlformats.org/drawingml/2006/main">
          <a:pPr algn="r"/>
          <a:r>
            <a:rPr lang="sl-SI" sz="2800" b="1" dirty="0">
              <a:solidFill>
                <a:srgbClr val="FF0000"/>
              </a:solidFill>
            </a:rPr>
            <a:t>OCENI, ALI JE </a:t>
          </a:r>
        </a:p>
        <a:p xmlns:a="http://schemas.openxmlformats.org/drawingml/2006/main">
          <a:pPr algn="r"/>
          <a:r>
            <a:rPr lang="sl-SI" sz="2800" b="1" dirty="0">
              <a:solidFill>
                <a:srgbClr val="FF0000"/>
              </a:solidFill>
            </a:rPr>
            <a:t>NJEGOVO/NJENO</a:t>
          </a:r>
        </a:p>
        <a:p xmlns:a="http://schemas.openxmlformats.org/drawingml/2006/main">
          <a:pPr algn="r"/>
          <a:r>
            <a:rPr lang="sl-SI" sz="2800" b="1" dirty="0">
              <a:solidFill>
                <a:srgbClr val="FF0000"/>
              </a:solidFill>
            </a:rPr>
            <a:t>TRPLJENJE</a:t>
          </a:r>
        </a:p>
        <a:p xmlns:a="http://schemas.openxmlformats.org/drawingml/2006/main">
          <a:pPr algn="r"/>
          <a:r>
            <a:rPr lang="sl-SI" sz="2800" b="1" dirty="0">
              <a:solidFill>
                <a:srgbClr val="FF0000"/>
              </a:solidFill>
            </a:rPr>
            <a:t>NEZNOSNO</a:t>
          </a:r>
          <a:r>
            <a:rPr lang="sl-SI" sz="2800" dirty="0"/>
            <a:t> </a:t>
          </a:r>
        </a:p>
      </cdr:txBody>
    </cdr:sp>
  </cdr:relSizeAnchor>
  <cdr:relSizeAnchor xmlns:cdr="http://schemas.openxmlformats.org/drawingml/2006/chartDrawing">
    <cdr:from>
      <cdr:x>0.68775</cdr:x>
      <cdr:y>0.15038</cdr:y>
    </cdr:from>
    <cdr:to>
      <cdr:x>1</cdr:x>
      <cdr:y>0.90498</cdr:y>
    </cdr:to>
    <cdr:sp macro="" textlink="">
      <cdr:nvSpPr>
        <cdr:cNvPr id="3" name="PoljeZBesedilom 2">
          <a:extLst xmlns:a="http://schemas.openxmlformats.org/drawingml/2006/main">
            <a:ext uri="{FF2B5EF4-FFF2-40B4-BE49-F238E27FC236}">
              <a16:creationId xmlns:a16="http://schemas.microsoft.com/office/drawing/2014/main" id="{A18524AE-D4D5-0718-FA4E-3B067DC407F6}"/>
            </a:ext>
          </a:extLst>
        </cdr:cNvPr>
        <cdr:cNvSpPr txBox="1"/>
      </cdr:nvSpPr>
      <cdr:spPr>
        <a:xfrm xmlns:a="http://schemas.openxmlformats.org/drawingml/2006/main">
          <a:off x="7232071" y="654338"/>
          <a:ext cx="3283529" cy="3283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l-SI" sz="2800" b="1" dirty="0">
              <a:solidFill>
                <a:schemeClr val="tx2">
                  <a:lumMod val="75000"/>
                  <a:lumOff val="25000"/>
                </a:schemeClr>
              </a:solidFill>
            </a:rPr>
            <a:t>DA. POTREBNO JE</a:t>
          </a:r>
        </a:p>
        <a:p xmlns:a="http://schemas.openxmlformats.org/drawingml/2006/main">
          <a:r>
            <a:rPr lang="sl-SI" sz="2800" b="1" dirty="0">
              <a:solidFill>
                <a:schemeClr val="tx2">
                  <a:lumMod val="75000"/>
                  <a:lumOff val="25000"/>
                </a:schemeClr>
              </a:solidFill>
            </a:rPr>
            <a:t>OPREDELITI VZROK</a:t>
          </a:r>
        </a:p>
        <a:p xmlns:a="http://schemas.openxmlformats.org/drawingml/2006/main">
          <a:r>
            <a:rPr lang="sl-SI" sz="2800" b="1" dirty="0">
              <a:solidFill>
                <a:schemeClr val="tx2">
                  <a:lumMod val="75000"/>
                  <a:lumOff val="25000"/>
                </a:schemeClr>
              </a:solidFill>
            </a:rPr>
            <a:t>TRPLJENJA. </a:t>
          </a:r>
        </a:p>
        <a:p xmlns:a="http://schemas.openxmlformats.org/drawingml/2006/main">
          <a:r>
            <a:rPr lang="sl-SI" sz="2800" b="1" dirty="0">
              <a:solidFill>
                <a:schemeClr val="tx2">
                  <a:lumMod val="75000"/>
                  <a:lumOff val="25000"/>
                </a:schemeClr>
              </a:solidFill>
            </a:rPr>
            <a:t>VSAJ NEKATERE</a:t>
          </a:r>
        </a:p>
        <a:p xmlns:a="http://schemas.openxmlformats.org/drawingml/2006/main">
          <a:r>
            <a:rPr lang="sl-SI" sz="2800" b="1" dirty="0">
              <a:solidFill>
                <a:schemeClr val="tx2">
                  <a:lumMod val="75000"/>
                  <a:lumOff val="25000"/>
                </a:schemeClr>
              </a:solidFill>
            </a:rPr>
            <a:t>VZROKE TRPLJENJA</a:t>
          </a:r>
        </a:p>
        <a:p xmlns:a="http://schemas.openxmlformats.org/drawingml/2006/main">
          <a:r>
            <a:rPr lang="sl-SI" sz="2800" b="1" dirty="0">
              <a:solidFill>
                <a:schemeClr val="tx2">
                  <a:lumMod val="75000"/>
                  <a:lumOff val="25000"/>
                </a:schemeClr>
              </a:solidFill>
            </a:rPr>
            <a:t>JE MOGOČE</a:t>
          </a:r>
        </a:p>
        <a:p xmlns:a="http://schemas.openxmlformats.org/drawingml/2006/main">
          <a:r>
            <a:rPr lang="sl-SI" sz="2800" b="1" dirty="0">
              <a:solidFill>
                <a:schemeClr val="tx2">
                  <a:lumMod val="75000"/>
                  <a:lumOff val="25000"/>
                </a:schemeClr>
              </a:solidFill>
            </a:rPr>
            <a:t>UBLAŽITI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6D4AE8-9385-535C-ABD0-95A6FEFB9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6999F01-852F-24A3-3E92-4E5E4C7F4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35E00BA-BD9B-6503-C267-2D17B3F0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5CDE6CC-633E-1AB8-8A20-216F45DD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F6615A4-D64E-9760-FAF2-14B4849F0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50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171DF5-818E-19DF-ECD1-595117E24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2C37AA4-447C-C4EE-4552-A5F48A38C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4E05C11-04A9-441D-9150-FE367A0B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B275E81-D11C-F708-B1DD-A72F74ED4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190EA0D-7871-4950-5F89-5362BD58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880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BE7FE94D-203A-1E18-E854-B7A0300C5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517A2378-FC14-2EBE-AC4D-5EBF6B204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725D10C-6F4E-704F-A40E-7FA725D5E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AA87654-0C25-6032-2A90-33375744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D91ABB5-9DA5-4191-6707-AF0FCE12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444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1E6F04-69DB-D5A5-6A6E-C596495AF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636E7CF-417A-2C22-846F-ECA7C1F17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18EA122-3FA0-26C3-EBF3-303FCB6C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3F1C64C-3AFE-7871-119A-A89A7B9C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5A25AE2-6524-2114-1EB0-7EA7200E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884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083EA2-5A25-1D22-395B-7CA471D9B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700C4576-8A53-11A3-60BC-95F9BDC9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14C69D1-5085-8D49-9B38-54EE763EB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36EA53A-FCC0-F219-4157-47E9E2677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2A94B3B-B88B-0857-A8BE-10C89C7C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206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6A1671-D68C-9435-8A7D-62D1F678B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D56EA4C-7D8D-4C9E-5442-7C539B921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EB708E4-0197-2CC2-8D4E-73D5038DE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16A9BFC-2784-8919-75A6-395BA1CD6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7E47F96-6277-8133-13BF-862EAF543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04A1EC7-F370-442C-28ED-36EBFB419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565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A948BC-8AA8-0CB6-3DA5-845089B9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9B0DCCA-0A50-8FB7-7C26-A78B094C9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E4822E3-AA7D-7BB3-7E86-101E9729B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50945DDC-4CAE-F816-D433-50D39DFE5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0F627EC7-EFCD-B892-5CEE-76310C8CC6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98FDB4FE-EFEA-3A4F-1916-CBF66583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F803F603-B4FA-6EFD-80DB-A6A40AA1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0022A750-7E7B-A5E2-7EE6-0C49DED4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40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5AF15F-BB23-7BED-6730-7EA96E7E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E7C38E95-E386-E114-383B-BA8B2D80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69D6C26-08A5-BC35-00E2-CC88FB05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005939AD-3572-00BC-4C9C-E0FE2751D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753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D6A4CD52-099E-AF51-053D-4B34C4A5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241AA8B5-4575-3B2A-0389-E8BD471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1827817-2A47-BEA3-CECC-F56D7FAB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036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E77198-5B0D-6288-E952-62EE5E85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E35F5C3-2575-60AD-52C3-BD5B5D887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1740852F-D32B-3823-F8F5-C553A8F93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A69A73A-E5AF-95E7-EB52-F84A7A27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7D4A4EC-0812-47A0-CED3-E688B1C70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111AB97-C448-76A1-D0D5-C0CA3AC38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694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9604BD-D6E8-11E3-DD7C-E1CB2CBE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2CCEB27B-C637-5427-A7ED-886CC98B6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4244570B-AAED-93B1-68E4-FB1ED7A91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DA87DBC-71D2-6492-6745-9C0FA1272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95B4AA7-4A57-D08B-3B79-AA44954C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0407BA8-F9AF-3E84-1C10-756619D6D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985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E6A9558-6917-1AFD-9A24-0B4AFB428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7404DEE0-107D-673C-1373-47456FB9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95E4F7B-9E37-8CBF-7096-A54953511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F95170-4149-4745-BDF7-F4696FD9BF5E}" type="datetimeFigureOut">
              <a:rPr lang="sl-SI" smtClean="0"/>
              <a:t>3. 03. 2024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973E0C6-BB48-909F-11D9-D05A9710AA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EB72B7F-3D47-D405-5077-1B8FE9368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48ED7B-6AAA-4E6D-9CF1-9DEF79BA0D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44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2179C8-5D93-E3CE-CD53-7BE26B4D5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sl-SI" dirty="0"/>
              <a:t>Ali javno mnenje res podpira ZPPKŽ?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923D653-2E0A-32CA-FADC-AA03020585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l-SI" sz="3200" dirty="0"/>
              <a:t>Arne Pilej, štud. med.</a:t>
            </a:r>
          </a:p>
          <a:p>
            <a:r>
              <a:rPr lang="sl-SI" sz="3200" dirty="0"/>
              <a:t>Ivo Prelog, štud. med.</a:t>
            </a:r>
          </a:p>
          <a:p>
            <a:r>
              <a:rPr lang="sl-SI" sz="3200" dirty="0"/>
              <a:t>prof. dr. Matjaž Zwitter, dr. med.</a:t>
            </a:r>
          </a:p>
        </p:txBody>
      </p:sp>
    </p:spTree>
    <p:extLst>
      <p:ext uri="{BB962C8B-B14F-4D97-AF65-F5344CB8AC3E}">
        <p14:creationId xmlns:p14="http://schemas.microsoft.com/office/powerpoint/2010/main" val="2274012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884F74-EC5E-4EF1-C4B2-DD3182383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53398"/>
            <a:ext cx="10515600" cy="1325563"/>
          </a:xfrm>
        </p:spPr>
        <p:txBody>
          <a:bodyPr/>
          <a:lstStyle/>
          <a:p>
            <a:pPr algn="ctr"/>
            <a:r>
              <a:rPr lang="sl-SI" dirty="0"/>
              <a:t>Zaključki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78FAD5C-1569-23E9-F43E-850394EBD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1202170"/>
            <a:ext cx="10515600" cy="5468793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O ZPPKŽ se izrekajo mnogi, ki predloga zakona niso prebrali – po naših podatkih je takšnih kar 88% ljudi. Med raziskavami javnega mnenja je naša raziskava edina, ki od anketirancev zahteva, da najprej preberejo besedilo zakona. </a:t>
            </a:r>
          </a:p>
          <a:p>
            <a:r>
              <a:rPr lang="sl-SI" dirty="0"/>
              <a:t>Predlog zakona v celoti podpira 47% anketirancev, 27% bi v zakon vnesli omejitve, 26% anketirancev pa pravici do pomoči pri končanju življenja v celoti nasprotuje</a:t>
            </a:r>
          </a:p>
          <a:p>
            <a:r>
              <a:rPr lang="sl-SI" dirty="0"/>
              <a:t>Predlogi za omejitve: soglasje specialista paliativne medicine (82% anketirancev), družinskega zdravnika (52%), pričakovano preživetje pod 3 mesece (41%), izvzeti vse osebe z duševnimi boleznimi (28%)</a:t>
            </a:r>
          </a:p>
          <a:p>
            <a:r>
              <a:rPr lang="sl-SI" dirty="0"/>
              <a:t>Predhodno je potrebno analizirati vzroke trpljenja in jih poskušati odpraviti ali omiliti (59% anketirancev)</a:t>
            </a:r>
          </a:p>
          <a:p>
            <a:r>
              <a:rPr lang="sl-SI" dirty="0"/>
              <a:t>43% anketirancev meni, da bi sprejem zakona lahko poslabšal družbeni položaj in pravice invalidov in bolnikov  </a:t>
            </a:r>
          </a:p>
        </p:txBody>
      </p:sp>
    </p:spTree>
    <p:extLst>
      <p:ext uri="{BB962C8B-B14F-4D97-AF65-F5344CB8AC3E}">
        <p14:creationId xmlns:p14="http://schemas.microsoft.com/office/powerpoint/2010/main" val="19853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F96666-E39F-CE44-C6AD-9BC64D00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Javno mnenje in predlog ZPPKŽ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58634D9-2F88-4F55-C544-1489B89BF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Pri zbiranju podpisov v podporo ZPPKŽ in pri anketah javnega mnenja (</a:t>
            </a:r>
            <a:r>
              <a:rPr lang="sl-SI" dirty="0" err="1"/>
              <a:t>npr</a:t>
            </a:r>
            <a:r>
              <a:rPr lang="sl-SI" dirty="0"/>
              <a:t> Mediana, december 2023) ni bilo zahteve, da mora oseba predlog zakona prebrati, preden se o njem lahko izreče</a:t>
            </a:r>
          </a:p>
          <a:p>
            <a:r>
              <a:rPr lang="sl-SI" dirty="0"/>
              <a:t>Če ne poznajo samega zakona, se anketiranci izrekajo na osnovi mnenja: </a:t>
            </a:r>
            <a:r>
              <a:rPr lang="sl-SI" i="1" dirty="0"/>
              <a:t>Ne želim, da bi umiral v trpljenju.</a:t>
            </a:r>
          </a:p>
          <a:p>
            <a:r>
              <a:rPr lang="sl-SI" dirty="0"/>
              <a:t>Takšnemu mnenju se pridružujemo vsi. </a:t>
            </a:r>
          </a:p>
          <a:p>
            <a:r>
              <a:rPr lang="sl-SI" dirty="0"/>
              <a:t>Brez zahteve, da je oseba konkreten zakon prebrala, raziskave javnega mnenja nimajo nobene vrednosti</a:t>
            </a:r>
          </a:p>
        </p:txBody>
      </p:sp>
    </p:spTree>
    <p:extLst>
      <p:ext uri="{BB962C8B-B14F-4D97-AF65-F5344CB8AC3E}">
        <p14:creationId xmlns:p14="http://schemas.microsoft.com/office/powerpoint/2010/main" val="336419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034568-F24F-C57F-4C53-76FF58C3F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Opis raziskave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BD266E6-139B-F8CA-79AA-A82928D7F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u="sng" dirty="0"/>
              <a:t>Izhodišče</a:t>
            </a:r>
            <a:r>
              <a:rPr lang="sl-SI" u="sng" dirty="0"/>
              <a:t>:</a:t>
            </a:r>
            <a:r>
              <a:rPr lang="sl-SI" dirty="0"/>
              <a:t> Želeli smo preveriti odnos do ZPPKŽ pri tistih, ki jih zakon najbolj zadeva – bolniki in invalidi</a:t>
            </a:r>
          </a:p>
          <a:p>
            <a:pPr marL="0" indent="0">
              <a:buNone/>
            </a:pPr>
            <a:r>
              <a:rPr lang="sl-SI" b="1" u="sng" dirty="0"/>
              <a:t>Metode:</a:t>
            </a:r>
            <a:r>
              <a:rPr lang="sl-SI" dirty="0"/>
              <a:t> Invalidskim organizacijam in društvom bolnikov smo poslali prošnjo, naj povabilo k anketi razpošljejo svojim članom</a:t>
            </a:r>
          </a:p>
          <a:p>
            <a:pPr marL="0" indent="0">
              <a:buNone/>
            </a:pPr>
            <a:r>
              <a:rPr lang="sl-SI" b="1" u="sng" dirty="0"/>
              <a:t>Vstopni pogoj</a:t>
            </a:r>
            <a:r>
              <a:rPr lang="sl-SI" dirty="0"/>
              <a:t> za izpolnjevanje ankete je, da je anketiranec predlog zakona prebral </a:t>
            </a:r>
          </a:p>
          <a:p>
            <a:pPr marL="0" indent="0">
              <a:buNone/>
            </a:pPr>
            <a:r>
              <a:rPr lang="sl-SI" b="1" u="sng" dirty="0"/>
              <a:t>Spletna anketa</a:t>
            </a:r>
            <a:r>
              <a:rPr lang="sl-SI" dirty="0"/>
              <a:t> še poteka. Tukaj prikazujemo preliminarne rezultate – odgovori do 2.3.2024</a:t>
            </a:r>
          </a:p>
          <a:p>
            <a:pPr marL="0" indent="0">
              <a:buNone/>
            </a:pPr>
            <a:endParaRPr lang="sl-SI" b="1" u="sng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8388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EA997F-3FA7-382A-BBF9-A4B2807C0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60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l-SI" dirty="0"/>
              <a:t>V kakšni meri ste bili seznanjeni s predlogom zakona, preden ste ga danes prebrali? (n=333)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896DF9A4-1B4E-C0A2-1EBD-C3E6DC80C8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211741"/>
              </p:ext>
            </p:extLst>
          </p:nvPr>
        </p:nvGraphicFramePr>
        <p:xfrm>
          <a:off x="661306" y="2525486"/>
          <a:ext cx="10869387" cy="433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oljeZBesedilom 5">
            <a:extLst>
              <a:ext uri="{FF2B5EF4-FFF2-40B4-BE49-F238E27FC236}">
                <a16:creationId xmlns:a16="http://schemas.microsoft.com/office/drawing/2014/main" id="{94CCDDD3-AD33-6B0D-08EB-935271F7CB08}"/>
              </a:ext>
            </a:extLst>
          </p:cNvPr>
          <p:cNvSpPr txBox="1"/>
          <p:nvPr/>
        </p:nvSpPr>
        <p:spPr>
          <a:xfrm>
            <a:off x="2639786" y="1740656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ŽE PREJ SEM PREBRAL(A) </a:t>
            </a:r>
          </a:p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PREDLOG ZAKONA</a:t>
            </a:r>
          </a:p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IN SEM GA DOBRO</a:t>
            </a:r>
          </a:p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POZNAL(A)</a:t>
            </a: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B3CB735B-8F57-49B6-8532-236291C85C82}"/>
              </a:ext>
            </a:extLst>
          </p:cNvPr>
          <p:cNvSpPr txBox="1"/>
          <p:nvPr/>
        </p:nvSpPr>
        <p:spPr>
          <a:xfrm>
            <a:off x="755073" y="3768437"/>
            <a:ext cx="33501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>
                <a:solidFill>
                  <a:schemeClr val="accent2">
                    <a:lumMod val="75000"/>
                  </a:schemeClr>
                </a:solidFill>
              </a:rPr>
              <a:t>DO DANAŠNJEGA DNE </a:t>
            </a:r>
          </a:p>
          <a:p>
            <a:r>
              <a:rPr lang="sl-SI" sz="2400" b="1" dirty="0">
                <a:solidFill>
                  <a:schemeClr val="accent2">
                    <a:lumMod val="75000"/>
                  </a:schemeClr>
                </a:solidFill>
              </a:rPr>
              <a:t>O PREDLOGU ZAKONA</a:t>
            </a:r>
          </a:p>
          <a:p>
            <a:r>
              <a:rPr lang="sl-SI" sz="2400" b="1" dirty="0">
                <a:solidFill>
                  <a:schemeClr val="accent2">
                    <a:lumMod val="75000"/>
                  </a:schemeClr>
                </a:solidFill>
              </a:rPr>
              <a:t>NISEM VEDEL(A) NIČ</a:t>
            </a:r>
          </a:p>
          <a:p>
            <a:r>
              <a:rPr lang="sl-SI" sz="2400" b="1" dirty="0">
                <a:solidFill>
                  <a:schemeClr val="accent2">
                    <a:lumMod val="75000"/>
                  </a:schemeClr>
                </a:solidFill>
              </a:rPr>
              <a:t>ALI ZELO MALO</a:t>
            </a:r>
          </a:p>
        </p:txBody>
      </p:sp>
    </p:spTree>
    <p:extLst>
      <p:ext uri="{BB962C8B-B14F-4D97-AF65-F5344CB8AC3E}">
        <p14:creationId xmlns:p14="http://schemas.microsoft.com/office/powerpoint/2010/main" val="1193150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DB1C9E-D8A2-F711-525B-D684E4AA4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109" y="148720"/>
            <a:ext cx="1126374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/>
              <a:t>Kakšno je vaše sedanje mnenje o predlogu Zakona o pomoči pri prostovoljnem končanju življenja? (n=333)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8575CCCA-D755-D1F9-B9BD-37E6A1E7265D}"/>
              </a:ext>
            </a:extLst>
          </p:cNvPr>
          <p:cNvSpPr txBox="1"/>
          <p:nvPr/>
        </p:nvSpPr>
        <p:spPr>
          <a:xfrm>
            <a:off x="8368145" y="2452255"/>
            <a:ext cx="24979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>
                <a:solidFill>
                  <a:srgbClr val="002060"/>
                </a:solidFill>
              </a:rPr>
              <a:t>ZAKON V CELOTI</a:t>
            </a:r>
          </a:p>
          <a:p>
            <a:r>
              <a:rPr lang="sl-SI" sz="2400" b="1" dirty="0">
                <a:solidFill>
                  <a:srgbClr val="002060"/>
                </a:solidFill>
              </a:rPr>
              <a:t>PODPIRAM IN </a:t>
            </a:r>
          </a:p>
          <a:p>
            <a:r>
              <a:rPr lang="sl-SI" sz="2400" b="1" dirty="0">
                <a:solidFill>
                  <a:srgbClr val="002060"/>
                </a:solidFill>
              </a:rPr>
              <a:t>NANJ NIMAM</a:t>
            </a:r>
          </a:p>
          <a:p>
            <a:r>
              <a:rPr lang="sl-SI" sz="2400" b="1" dirty="0">
                <a:solidFill>
                  <a:srgbClr val="002060"/>
                </a:solidFill>
              </a:rPr>
              <a:t>PRIPOMB</a:t>
            </a:r>
          </a:p>
        </p:txBody>
      </p:sp>
      <p:graphicFrame>
        <p:nvGraphicFramePr>
          <p:cNvPr id="7" name="Grafikon 6">
            <a:extLst>
              <a:ext uri="{FF2B5EF4-FFF2-40B4-BE49-F238E27FC236}">
                <a16:creationId xmlns:a16="http://schemas.microsoft.com/office/drawing/2014/main" id="{F8FA14D3-3245-7D65-9763-B5AB300C68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669740"/>
              </p:ext>
            </p:extLst>
          </p:nvPr>
        </p:nvGraphicFramePr>
        <p:xfrm>
          <a:off x="2556164" y="1821873"/>
          <a:ext cx="7599219" cy="5036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3CFAD4D1-959B-A937-BDFD-3A4891565F07}"/>
              </a:ext>
            </a:extLst>
          </p:cNvPr>
          <p:cNvSpPr txBox="1"/>
          <p:nvPr/>
        </p:nvSpPr>
        <p:spPr>
          <a:xfrm>
            <a:off x="1163781" y="1690688"/>
            <a:ext cx="51564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PODPIRAM PRAVICO, DA SE LAHKO </a:t>
            </a:r>
          </a:p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POLNOLETNA OSEBA ODLOČI </a:t>
            </a:r>
          </a:p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ZA KONČANJE ŽIVLJENJA,</a:t>
            </a:r>
          </a:p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VENDAR MORA BITI TA </a:t>
            </a:r>
          </a:p>
          <a:p>
            <a:r>
              <a:rPr lang="sl-SI" sz="2400" b="1" dirty="0">
                <a:solidFill>
                  <a:schemeClr val="accent6">
                    <a:lumMod val="50000"/>
                  </a:schemeClr>
                </a:solidFill>
              </a:rPr>
              <a:t>PRAVICA OMEJENA</a:t>
            </a:r>
          </a:p>
        </p:txBody>
      </p:sp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57930543-C194-103F-3AEF-8417EBAED137}"/>
              </a:ext>
            </a:extLst>
          </p:cNvPr>
          <p:cNvSpPr txBox="1"/>
          <p:nvPr/>
        </p:nvSpPr>
        <p:spPr>
          <a:xfrm>
            <a:off x="248096" y="4475018"/>
            <a:ext cx="40468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sz="2400" b="1" dirty="0">
                <a:solidFill>
                  <a:srgbClr val="C00000"/>
                </a:solidFill>
              </a:rPr>
              <a:t>POMOČ PRI KONČANJU</a:t>
            </a:r>
          </a:p>
          <a:p>
            <a:pPr algn="r"/>
            <a:r>
              <a:rPr lang="sl-SI" sz="2400" b="1" dirty="0">
                <a:solidFill>
                  <a:srgbClr val="C00000"/>
                </a:solidFill>
              </a:rPr>
              <a:t>ŽIVLJENJA IN ZAKON, KI</a:t>
            </a:r>
          </a:p>
          <a:p>
            <a:pPr algn="r"/>
            <a:r>
              <a:rPr lang="sl-SI" sz="2400" b="1" dirty="0">
                <a:solidFill>
                  <a:srgbClr val="C00000"/>
                </a:solidFill>
              </a:rPr>
              <a:t>PODELJUJE TAKO PRAVICO,</a:t>
            </a:r>
          </a:p>
          <a:p>
            <a:pPr algn="r"/>
            <a:r>
              <a:rPr lang="sl-SI" sz="2400" b="1" dirty="0">
                <a:solidFill>
                  <a:srgbClr val="C00000"/>
                </a:solidFill>
              </a:rPr>
              <a:t>V VSAKEM PRIMERU ZAVRAČAM</a:t>
            </a:r>
          </a:p>
        </p:txBody>
      </p:sp>
    </p:spTree>
    <p:extLst>
      <p:ext uri="{BB962C8B-B14F-4D97-AF65-F5344CB8AC3E}">
        <p14:creationId xmlns:p14="http://schemas.microsoft.com/office/powerpoint/2010/main" val="364876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186582-32E7-8837-CAE4-C9669B739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10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/>
              <a:t>Podpora omejitvam pri pravici do pomoči pri končanju življenja (v % - možnih je več odgovorov)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F61D171D-CB52-0610-4A67-B40013439C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335933"/>
              </p:ext>
            </p:extLst>
          </p:nvPr>
        </p:nvGraphicFramePr>
        <p:xfrm>
          <a:off x="838200" y="1229898"/>
          <a:ext cx="10515600" cy="3335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jeZBesedilom 4">
            <a:extLst>
              <a:ext uri="{FF2B5EF4-FFF2-40B4-BE49-F238E27FC236}">
                <a16:creationId xmlns:a16="http://schemas.microsoft.com/office/drawing/2014/main" id="{7909972D-CEEA-F195-513A-F3AADFEDBCB0}"/>
              </a:ext>
            </a:extLst>
          </p:cNvPr>
          <p:cNvSpPr txBox="1"/>
          <p:nvPr/>
        </p:nvSpPr>
        <p:spPr>
          <a:xfrm>
            <a:off x="1922813" y="4305796"/>
            <a:ext cx="187070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2800" dirty="0"/>
              <a:t>Soglasje </a:t>
            </a:r>
          </a:p>
          <a:p>
            <a:pPr algn="ctr"/>
            <a:r>
              <a:rPr lang="sl-SI" sz="2800" dirty="0"/>
              <a:t>specialista</a:t>
            </a:r>
          </a:p>
          <a:p>
            <a:pPr algn="ctr"/>
            <a:r>
              <a:rPr lang="sl-SI" sz="2800" dirty="0"/>
              <a:t>paliativne </a:t>
            </a:r>
          </a:p>
          <a:p>
            <a:pPr algn="ctr"/>
            <a:r>
              <a:rPr lang="sl-SI" sz="2800" dirty="0"/>
              <a:t>medicine 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63F91AE7-B0B5-EAA3-7557-B2565A14CA26}"/>
              </a:ext>
            </a:extLst>
          </p:cNvPr>
          <p:cNvSpPr txBox="1"/>
          <p:nvPr/>
        </p:nvSpPr>
        <p:spPr>
          <a:xfrm>
            <a:off x="4306035" y="4305796"/>
            <a:ext cx="211307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2800" dirty="0"/>
              <a:t>Soglasje</a:t>
            </a:r>
          </a:p>
          <a:p>
            <a:pPr algn="ctr"/>
            <a:r>
              <a:rPr lang="sl-SI" sz="2800" dirty="0"/>
              <a:t>družinskega </a:t>
            </a:r>
          </a:p>
          <a:p>
            <a:pPr algn="ctr"/>
            <a:r>
              <a:rPr lang="sl-SI" sz="2800" dirty="0"/>
              <a:t>zdravnika</a:t>
            </a: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57E0CB99-4C03-1466-BC26-EAA30DBCD616}"/>
              </a:ext>
            </a:extLst>
          </p:cNvPr>
          <p:cNvSpPr txBox="1"/>
          <p:nvPr/>
        </p:nvSpPr>
        <p:spPr>
          <a:xfrm>
            <a:off x="6698592" y="4305796"/>
            <a:ext cx="207967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2800" dirty="0"/>
              <a:t>Pričakovano</a:t>
            </a:r>
          </a:p>
          <a:p>
            <a:pPr algn="ctr"/>
            <a:r>
              <a:rPr lang="sl-SI" sz="2800" dirty="0"/>
              <a:t>preživetje</a:t>
            </a:r>
          </a:p>
          <a:p>
            <a:pPr algn="ctr"/>
            <a:r>
              <a:rPr lang="sl-SI" sz="2800" dirty="0"/>
              <a:t>manj kot</a:t>
            </a:r>
          </a:p>
          <a:p>
            <a:pPr algn="ctr"/>
            <a:r>
              <a:rPr lang="sl-SI" sz="2800" dirty="0"/>
              <a:t>3 mesece</a:t>
            </a:r>
            <a:endParaRPr lang="sl-SI" dirty="0"/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2A239E05-78AC-0292-88EE-14879153B0DB}"/>
              </a:ext>
            </a:extLst>
          </p:cNvPr>
          <p:cNvSpPr txBox="1"/>
          <p:nvPr/>
        </p:nvSpPr>
        <p:spPr>
          <a:xfrm>
            <a:off x="9057742" y="4305796"/>
            <a:ext cx="201657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2800" dirty="0"/>
              <a:t>Izvzeti</a:t>
            </a:r>
          </a:p>
          <a:p>
            <a:pPr algn="ctr"/>
            <a:r>
              <a:rPr lang="sl-SI" sz="2800" dirty="0"/>
              <a:t>vse bolnike </a:t>
            </a:r>
          </a:p>
          <a:p>
            <a:pPr algn="ctr"/>
            <a:r>
              <a:rPr lang="sl-SI" sz="2800" dirty="0"/>
              <a:t>z duševnimi</a:t>
            </a:r>
          </a:p>
          <a:p>
            <a:pPr algn="ctr"/>
            <a:r>
              <a:rPr lang="sl-SI" sz="2800" dirty="0"/>
              <a:t>boleznimi</a:t>
            </a:r>
            <a:endParaRPr lang="sl-SI" dirty="0"/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A047287B-8FA2-F667-FF40-A95D00A14172}"/>
              </a:ext>
            </a:extLst>
          </p:cNvPr>
          <p:cNvSpPr txBox="1"/>
          <p:nvPr/>
        </p:nvSpPr>
        <p:spPr>
          <a:xfrm>
            <a:off x="2640775" y="6027003"/>
            <a:ext cx="7234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/>
              <a:t>Pripomba: v prikazu niso zajeti anketiranci, ki pomoči </a:t>
            </a:r>
          </a:p>
          <a:p>
            <a:r>
              <a:rPr lang="sl-SI" sz="2400" dirty="0"/>
              <a:t>pri končanju življenja v vsakem primeru nasprotujejo</a:t>
            </a:r>
          </a:p>
        </p:txBody>
      </p:sp>
    </p:spTree>
    <p:extLst>
      <p:ext uri="{BB962C8B-B14F-4D97-AF65-F5344CB8AC3E}">
        <p14:creationId xmlns:p14="http://schemas.microsoft.com/office/powerpoint/2010/main" val="21523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703453-285C-2E42-24ED-F1986961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l-SI" sz="3600" dirty="0"/>
              <a:t>Ali menite, da bi bilo potrebno pri vsaki osebi trpljenje najprej podrobno opredeliti in se šele na tej osnovi odločiti o pomoči pri končanju življenja? (n = 214)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B97428A7-9F86-3CD1-5662-A52451AAAB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085725"/>
              </p:ext>
            </p:extLst>
          </p:nvPr>
        </p:nvGraphicFramePr>
        <p:xfrm>
          <a:off x="838200" y="202651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jeZBesedilom 4">
            <a:extLst>
              <a:ext uri="{FF2B5EF4-FFF2-40B4-BE49-F238E27FC236}">
                <a16:creationId xmlns:a16="http://schemas.microsoft.com/office/drawing/2014/main" id="{C3DF964B-A4E9-4DB8-4C18-AD2920CBBF24}"/>
              </a:ext>
            </a:extLst>
          </p:cNvPr>
          <p:cNvSpPr txBox="1"/>
          <p:nvPr/>
        </p:nvSpPr>
        <p:spPr>
          <a:xfrm>
            <a:off x="2608118" y="5962355"/>
            <a:ext cx="7234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/>
              <a:t>Pripomba: v prikazu niso zajeti anketiranci, ki pomoči </a:t>
            </a:r>
          </a:p>
          <a:p>
            <a:r>
              <a:rPr lang="sl-SI" sz="2400" dirty="0"/>
              <a:t>pri končanju življenja v vsakem primeru nasprotujejo</a:t>
            </a:r>
          </a:p>
        </p:txBody>
      </p:sp>
    </p:spTree>
    <p:extLst>
      <p:ext uri="{BB962C8B-B14F-4D97-AF65-F5344CB8AC3E}">
        <p14:creationId xmlns:p14="http://schemas.microsoft.com/office/powerpoint/2010/main" val="3653270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758D55-1C5D-7976-B999-E4E229CF2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Predlog zakona poleg pomoči pri samo-usmrtitvi predvideva tudi možnost evtanazije. Ali vam je dodatna možnost evtanazije primerna? (n = 226)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114625B2-001B-FD24-4D64-37677E7E0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125891"/>
              </p:ext>
            </p:extLst>
          </p:nvPr>
        </p:nvGraphicFramePr>
        <p:xfrm>
          <a:off x="800100" y="163433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jeZBesedilom 4">
            <a:extLst>
              <a:ext uri="{FF2B5EF4-FFF2-40B4-BE49-F238E27FC236}">
                <a16:creationId xmlns:a16="http://schemas.microsoft.com/office/drawing/2014/main" id="{7BEFFB1D-180E-2CEA-9F7E-0D1DA5A58C8C}"/>
              </a:ext>
            </a:extLst>
          </p:cNvPr>
          <p:cNvSpPr txBox="1"/>
          <p:nvPr/>
        </p:nvSpPr>
        <p:spPr>
          <a:xfrm>
            <a:off x="3338649" y="3390900"/>
            <a:ext cx="863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>
                <a:solidFill>
                  <a:srgbClr val="FF0000"/>
                </a:solidFill>
              </a:rPr>
              <a:t>NE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B6982549-042F-B0D2-79AC-A80B94E190CB}"/>
              </a:ext>
            </a:extLst>
          </p:cNvPr>
          <p:cNvSpPr txBox="1"/>
          <p:nvPr/>
        </p:nvSpPr>
        <p:spPr>
          <a:xfrm>
            <a:off x="8196943" y="38100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>
                <a:solidFill>
                  <a:schemeClr val="accent1">
                    <a:lumMod val="75000"/>
                  </a:schemeClr>
                </a:solidFill>
              </a:rPr>
              <a:t>DA</a:t>
            </a: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5C0D6282-4AC2-74D8-38B2-39C0C0C71F33}"/>
              </a:ext>
            </a:extLst>
          </p:cNvPr>
          <p:cNvSpPr txBox="1"/>
          <p:nvPr/>
        </p:nvSpPr>
        <p:spPr>
          <a:xfrm>
            <a:off x="2635332" y="5774948"/>
            <a:ext cx="7234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/>
              <a:t>Pripomba: v prikazu niso zajeti anketiranci, ki pomoči </a:t>
            </a:r>
          </a:p>
          <a:p>
            <a:r>
              <a:rPr lang="sl-SI" sz="2400" dirty="0"/>
              <a:t>pri končanju življenja v vsakem primeru nasprotujejo</a:t>
            </a:r>
          </a:p>
        </p:txBody>
      </p:sp>
    </p:spTree>
    <p:extLst>
      <p:ext uri="{BB962C8B-B14F-4D97-AF65-F5344CB8AC3E}">
        <p14:creationId xmlns:p14="http://schemas.microsoft.com/office/powerpoint/2010/main" val="3726968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98D226-3CAF-1FD2-4938-29A5C402F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5"/>
            <a:ext cx="11517086" cy="1325563"/>
          </a:xfrm>
        </p:spPr>
        <p:txBody>
          <a:bodyPr>
            <a:noAutofit/>
          </a:bodyPr>
          <a:lstStyle/>
          <a:p>
            <a:pPr algn="ctr"/>
            <a:r>
              <a:rPr lang="sl-SI" sz="3600" dirty="0"/>
              <a:t>Ali bi sprejem zakona vplival na položaj invalidov in bolnih oseb v družbi? (v %, možnih je več odgovorov, n = 293) 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32906D79-767A-A2E3-812F-A259510CA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978976"/>
              </p:ext>
            </p:extLst>
          </p:nvPr>
        </p:nvGraphicFramePr>
        <p:xfrm>
          <a:off x="838200" y="1825625"/>
          <a:ext cx="10515600" cy="2968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jeZBesedilom 4">
            <a:extLst>
              <a:ext uri="{FF2B5EF4-FFF2-40B4-BE49-F238E27FC236}">
                <a16:creationId xmlns:a16="http://schemas.microsoft.com/office/drawing/2014/main" id="{25184469-A0B0-56BB-E52E-DF8DA0F491BA}"/>
              </a:ext>
            </a:extLst>
          </p:cNvPr>
          <p:cNvSpPr txBox="1"/>
          <p:nvPr/>
        </p:nvSpPr>
        <p:spPr>
          <a:xfrm>
            <a:off x="2318627" y="4674275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/>
              <a:t>NE</a:t>
            </a: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D3B934FC-EC7D-C0E6-B209-8215A5317D25}"/>
              </a:ext>
            </a:extLst>
          </p:cNvPr>
          <p:cNvSpPr txBox="1"/>
          <p:nvPr/>
        </p:nvSpPr>
        <p:spPr>
          <a:xfrm>
            <a:off x="3815443" y="4673301"/>
            <a:ext cx="2362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b="1" dirty="0"/>
              <a:t>DA. ZAKON </a:t>
            </a:r>
          </a:p>
          <a:p>
            <a:pPr algn="ctr"/>
            <a:r>
              <a:rPr lang="sl-SI" sz="2000" b="1" dirty="0"/>
              <a:t>LAHKO VODI</a:t>
            </a:r>
          </a:p>
          <a:p>
            <a:pPr algn="ctr"/>
            <a:r>
              <a:rPr lang="sl-SI" sz="2000" b="1" dirty="0"/>
              <a:t>DO PRITISKA, </a:t>
            </a:r>
          </a:p>
          <a:p>
            <a:pPr algn="ctr"/>
            <a:r>
              <a:rPr lang="sl-SI" sz="2000" b="1" dirty="0"/>
              <a:t>NAJ SE BOLNI</a:t>
            </a:r>
          </a:p>
          <a:p>
            <a:pPr algn="ctr"/>
            <a:r>
              <a:rPr lang="sl-SI" sz="2000" b="1" dirty="0"/>
              <a:t>IN INVALIDI</a:t>
            </a:r>
          </a:p>
          <a:p>
            <a:pPr algn="ctr"/>
            <a:r>
              <a:rPr lang="sl-SI" sz="2000" b="1" dirty="0"/>
              <a:t>UMAKNEJO</a:t>
            </a:r>
          </a:p>
          <a:p>
            <a:endParaRPr lang="sl-SI" dirty="0"/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3CDB356B-083B-364B-1B3C-7F59BEF2706E}"/>
              </a:ext>
            </a:extLst>
          </p:cNvPr>
          <p:cNvSpPr txBox="1"/>
          <p:nvPr/>
        </p:nvSpPr>
        <p:spPr>
          <a:xfrm>
            <a:off x="6177643" y="4701010"/>
            <a:ext cx="28124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b="1" dirty="0"/>
              <a:t>DA. ZAKON </a:t>
            </a:r>
          </a:p>
          <a:p>
            <a:pPr algn="ctr"/>
            <a:r>
              <a:rPr lang="sl-SI" sz="2000" b="1" dirty="0"/>
              <a:t>LAHKO  VODI DO NEGATIVNEGA ODNOSA DO BOLNIH IN INVALIDOV</a:t>
            </a:r>
            <a:r>
              <a:rPr lang="sl-SI" dirty="0"/>
              <a:t> </a:t>
            </a:r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BBA09448-258A-39E1-577F-5AF799D0AA61}"/>
              </a:ext>
            </a:extLst>
          </p:cNvPr>
          <p:cNvSpPr txBox="1"/>
          <p:nvPr/>
        </p:nvSpPr>
        <p:spPr>
          <a:xfrm>
            <a:off x="9095509" y="4674275"/>
            <a:ext cx="21862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b="1" dirty="0"/>
              <a:t>DA. ZAKON</a:t>
            </a:r>
          </a:p>
          <a:p>
            <a:pPr algn="ctr"/>
            <a:r>
              <a:rPr lang="sl-SI" sz="2000" b="1" dirty="0"/>
              <a:t>LAHKO VODI</a:t>
            </a:r>
          </a:p>
          <a:p>
            <a:pPr algn="ctr"/>
            <a:r>
              <a:rPr lang="sl-SI" sz="2000" b="1" dirty="0"/>
              <a:t>DO OMEJEVANJA</a:t>
            </a:r>
          </a:p>
          <a:p>
            <a:pPr algn="ctr"/>
            <a:r>
              <a:rPr lang="sl-SI" sz="2000" b="1" dirty="0"/>
              <a:t>PRAVIC BOLNIH</a:t>
            </a:r>
          </a:p>
          <a:p>
            <a:pPr algn="ctr"/>
            <a:r>
              <a:rPr lang="sl-SI" sz="2000" b="1" dirty="0"/>
              <a:t>IN INVALIDOV</a:t>
            </a:r>
          </a:p>
        </p:txBody>
      </p:sp>
    </p:spTree>
    <p:extLst>
      <p:ext uri="{BB962C8B-B14F-4D97-AF65-F5344CB8AC3E}">
        <p14:creationId xmlns:p14="http://schemas.microsoft.com/office/powerpoint/2010/main" val="2883673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C817B1A642FE44091785BB811B33B62" ma:contentTypeVersion="18" ma:contentTypeDescription="Ustvari nov dokument." ma:contentTypeScope="" ma:versionID="cc01b935aab707cbee7c7124d9f78db6">
  <xsd:schema xmlns:xsd="http://www.w3.org/2001/XMLSchema" xmlns:xs="http://www.w3.org/2001/XMLSchema" xmlns:p="http://schemas.microsoft.com/office/2006/metadata/properties" xmlns:ns2="77642908-0165-40a8-b71e-39f1024eaea6" xmlns:ns3="c59cd550-35e2-404c-bee9-8fd5bbdb2352" targetNamespace="http://schemas.microsoft.com/office/2006/metadata/properties" ma:root="true" ma:fieldsID="b54c5523d2f19a665261237f679f5613" ns2:_="" ns3:_="">
    <xsd:import namespace="77642908-0165-40a8-b71e-39f1024eaea6"/>
    <xsd:import namespace="c59cd550-35e2-404c-bee9-8fd5bbdb2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42908-0165-40a8-b71e-39f1024e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60653609-4b9c-4d46-a784-38eed82a2b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cd550-35e2-404c-bee9-8fd5bbdb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75d6004-e889-4637-8e2e-c9b762f16cd4}" ma:internalName="TaxCatchAll" ma:showField="CatchAllData" ma:web="c59cd550-35e2-404c-bee9-8fd5bbdb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C03576-F83F-422F-B6FE-26068CD66749}"/>
</file>

<file path=customXml/itemProps2.xml><?xml version="1.0" encoding="utf-8"?>
<ds:datastoreItem xmlns:ds="http://schemas.openxmlformats.org/officeDocument/2006/customXml" ds:itemID="{5F305831-771C-4DFC-946D-20CFB2896983}"/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707</Words>
  <Application>Microsoft Office PowerPoint</Application>
  <PresentationFormat>Širokozaslonsko</PresentationFormat>
  <Paragraphs>107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Officeova tema</vt:lpstr>
      <vt:lpstr>Ali javno mnenje res podpira ZPPKŽ?</vt:lpstr>
      <vt:lpstr>Javno mnenje in predlog ZPPKŽ</vt:lpstr>
      <vt:lpstr>Opis raziskave</vt:lpstr>
      <vt:lpstr>V kakšni meri ste bili seznanjeni s predlogom zakona, preden ste ga danes prebrali? (n=333)</vt:lpstr>
      <vt:lpstr>Kakšno je vaše sedanje mnenje o predlogu Zakona o pomoči pri prostovoljnem končanju življenja? (n=333)</vt:lpstr>
      <vt:lpstr>Podpora omejitvam pri pravici do pomoči pri končanju življenja (v % - možnih je več odgovorov)</vt:lpstr>
      <vt:lpstr>Ali menite, da bi bilo potrebno pri vsaki osebi trpljenje najprej podrobno opredeliti in se šele na tej osnovi odločiti o pomoči pri končanju življenja? (n = 214)</vt:lpstr>
      <vt:lpstr>Predlog zakona poleg pomoči pri samo-usmrtitvi predvideva tudi možnost evtanazije. Ali vam je dodatna možnost evtanazije primerna? (n = 226)</vt:lpstr>
      <vt:lpstr>Ali bi sprejem zakona vplival na položaj invalidov in bolnih oseb v družbi? (v %, možnih je več odgovorov, n = 293) </vt:lpstr>
      <vt:lpstr>Zaključki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Matjaž Zwitter</dc:creator>
  <cp:lastModifiedBy>Matjaž Zwitter</cp:lastModifiedBy>
  <cp:revision>8</cp:revision>
  <dcterms:created xsi:type="dcterms:W3CDTF">2024-03-03T19:52:06Z</dcterms:created>
  <dcterms:modified xsi:type="dcterms:W3CDTF">2024-03-05T07:28:25Z</dcterms:modified>
</cp:coreProperties>
</file>