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4"/>
  </p:sldMasterIdLst>
  <p:notesMasterIdLst>
    <p:notesMasterId r:id="rId24"/>
  </p:notesMasterIdLst>
  <p:handoutMasterIdLst>
    <p:handoutMasterId r:id="rId25"/>
  </p:handout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1" r:id="rId14"/>
    <p:sldId id="280" r:id="rId15"/>
    <p:sldId id="267" r:id="rId16"/>
    <p:sldId id="269" r:id="rId17"/>
    <p:sldId id="278" r:id="rId18"/>
    <p:sldId id="279" r:id="rId19"/>
    <p:sldId id="273" r:id="rId20"/>
    <p:sldId id="274" r:id="rId21"/>
    <p:sldId id="275" r:id="rId22"/>
    <p:sldId id="277" r:id="rId23"/>
  </p:sldIdLst>
  <p:sldSz cx="9144000" cy="5143500" type="screen16x9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3F6FF6C8-DDD9-4F23-AD02-98DE1199D30F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5"/>
          </p14:sldIdLst>
        </p14:section>
        <p14:section name="Odsek brez naslova" id="{2EA310D1-D191-4089-9453-C1F74F4A7D77}">
          <p14:sldIdLst>
            <p14:sldId id="266"/>
            <p14:sldId id="281"/>
            <p14:sldId id="280"/>
            <p14:sldId id="267"/>
          </p14:sldIdLst>
        </p14:section>
        <p14:section name="Odsek brez naslova" id="{FCC76D2B-AB99-4465-B581-19C0F1ED3CD6}">
          <p14:sldIdLst>
            <p14:sldId id="269"/>
            <p14:sldId id="278"/>
            <p14:sldId id="279"/>
            <p14:sldId id="273"/>
            <p14:sldId id="274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93D6E"/>
    <a:srgbClr val="003B70"/>
    <a:srgbClr val="C2A372"/>
    <a:srgbClr val="333333"/>
    <a:srgbClr val="2A2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6AAB3-9406-40F6-984C-CEA6EB4C7A87}" v="5" dt="2026-05-13T13:41:55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72" y="39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1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Urana" userId="2a139872-b24c-44a9-bf1c-fc4300a2bd21" providerId="ADAL" clId="{1980D979-28C9-460B-ACB7-55362F1402B0}"/>
    <pc:docChg chg="undo custSel addSld modSld sldOrd addSection modSection">
      <pc:chgData name="Mojca Urana" userId="2a139872-b24c-44a9-bf1c-fc4300a2bd21" providerId="ADAL" clId="{1980D979-28C9-460B-ACB7-55362F1402B0}" dt="2026-05-13T13:50:28.981" v="1066" actId="5793"/>
      <pc:docMkLst>
        <pc:docMk/>
      </pc:docMkLst>
      <pc:sldChg chg="addSp delSp modSp mod">
        <pc:chgData name="Mojca Urana" userId="2a139872-b24c-44a9-bf1c-fc4300a2bd21" providerId="ADAL" clId="{1980D979-28C9-460B-ACB7-55362F1402B0}" dt="2026-05-13T13:41:29.325" v="1049" actId="1076"/>
        <pc:sldMkLst>
          <pc:docMk/>
          <pc:sldMk cId="161947917" sldId="266"/>
        </pc:sldMkLst>
        <pc:spChg chg="mod">
          <ac:chgData name="Mojca Urana" userId="2a139872-b24c-44a9-bf1c-fc4300a2bd21" providerId="ADAL" clId="{1980D979-28C9-460B-ACB7-55362F1402B0}" dt="2026-05-13T13:41:29.325" v="1049" actId="1076"/>
          <ac:spMkLst>
            <pc:docMk/>
            <pc:sldMk cId="161947917" sldId="266"/>
            <ac:spMk id="2" creationId="{A6B38DC8-E5D9-D7A5-4481-91C35FEE108E}"/>
          </ac:spMkLst>
        </pc:spChg>
        <pc:spChg chg="mod">
          <ac:chgData name="Mojca Urana" userId="2a139872-b24c-44a9-bf1c-fc4300a2bd21" providerId="ADAL" clId="{1980D979-28C9-460B-ACB7-55362F1402B0}" dt="2026-05-13T13:41:14.372" v="1046" actId="20577"/>
          <ac:spMkLst>
            <pc:docMk/>
            <pc:sldMk cId="161947917" sldId="266"/>
            <ac:spMk id="3" creationId="{E212E02A-901F-A0CC-51F4-BEE8178A624D}"/>
          </ac:spMkLst>
        </pc:spChg>
        <pc:spChg chg="del">
          <ac:chgData name="Mojca Urana" userId="2a139872-b24c-44a9-bf1c-fc4300a2bd21" providerId="ADAL" clId="{1980D979-28C9-460B-ACB7-55362F1402B0}" dt="2026-05-13T13:11:59.741" v="5" actId="478"/>
          <ac:spMkLst>
            <pc:docMk/>
            <pc:sldMk cId="161947917" sldId="266"/>
            <ac:spMk id="11" creationId="{DEDD5F2D-270C-947B-9D67-CA70E9485885}"/>
          </ac:spMkLst>
        </pc:spChg>
        <pc:picChg chg="del mod">
          <ac:chgData name="Mojca Urana" userId="2a139872-b24c-44a9-bf1c-fc4300a2bd21" providerId="ADAL" clId="{1980D979-28C9-460B-ACB7-55362F1402B0}" dt="2026-05-13T13:31:08.627" v="992" actId="478"/>
          <ac:picMkLst>
            <pc:docMk/>
            <pc:sldMk cId="161947917" sldId="266"/>
            <ac:picMk id="5" creationId="{DDEF882A-3BAB-ECED-A44D-04D4F5C965D2}"/>
          </ac:picMkLst>
        </pc:picChg>
        <pc:picChg chg="add del mod">
          <ac:chgData name="Mojca Urana" userId="2a139872-b24c-44a9-bf1c-fc4300a2bd21" providerId="ADAL" clId="{1980D979-28C9-460B-ACB7-55362F1402B0}" dt="2026-05-13T13:31:07.887" v="991" actId="478"/>
          <ac:picMkLst>
            <pc:docMk/>
            <pc:sldMk cId="161947917" sldId="266"/>
            <ac:picMk id="6" creationId="{7F9F7D9F-740A-CC08-10B1-D1A4B0974AFF}"/>
          </ac:picMkLst>
        </pc:picChg>
        <pc:picChg chg="add del mod">
          <ac:chgData name="Mojca Urana" userId="2a139872-b24c-44a9-bf1c-fc4300a2bd21" providerId="ADAL" clId="{1980D979-28C9-460B-ACB7-55362F1402B0}" dt="2026-05-13T13:31:56.814" v="1000" actId="478"/>
          <ac:picMkLst>
            <pc:docMk/>
            <pc:sldMk cId="161947917" sldId="266"/>
            <ac:picMk id="8" creationId="{59A9F58E-F1B7-1003-0B0D-D6F03FEA3D6F}"/>
          </ac:picMkLst>
        </pc:picChg>
        <pc:picChg chg="del">
          <ac:chgData name="Mojca Urana" userId="2a139872-b24c-44a9-bf1c-fc4300a2bd21" providerId="ADAL" clId="{1980D979-28C9-460B-ACB7-55362F1402B0}" dt="2026-05-13T13:11:43.100" v="0" actId="478"/>
          <ac:picMkLst>
            <pc:docMk/>
            <pc:sldMk cId="161947917" sldId="266"/>
            <ac:picMk id="9" creationId="{25A5FDCD-3268-3AB1-BAFA-BEE0166BD9F0}"/>
          </ac:picMkLst>
        </pc:picChg>
        <pc:picChg chg="add mod">
          <ac:chgData name="Mojca Urana" userId="2a139872-b24c-44a9-bf1c-fc4300a2bd21" providerId="ADAL" clId="{1980D979-28C9-460B-ACB7-55362F1402B0}" dt="2026-05-13T13:41:19.249" v="1047" actId="1076"/>
          <ac:picMkLst>
            <pc:docMk/>
            <pc:sldMk cId="161947917" sldId="266"/>
            <ac:picMk id="12" creationId="{196D3478-C618-5321-304C-922D01E64B4E}"/>
          </ac:picMkLst>
        </pc:picChg>
        <pc:picChg chg="del">
          <ac:chgData name="Mojca Urana" userId="2a139872-b24c-44a9-bf1c-fc4300a2bd21" providerId="ADAL" clId="{1980D979-28C9-460B-ACB7-55362F1402B0}" dt="2026-05-13T13:15:23.066" v="291" actId="21"/>
          <ac:picMkLst>
            <pc:docMk/>
            <pc:sldMk cId="161947917" sldId="266"/>
            <ac:picMk id="17" creationId="{0EE3B144-1DD8-AEA2-1150-699AA5C7C5E4}"/>
          </ac:picMkLst>
        </pc:picChg>
      </pc:sldChg>
      <pc:sldChg chg="addSp delSp modSp new mod ord">
        <pc:chgData name="Mojca Urana" userId="2a139872-b24c-44a9-bf1c-fc4300a2bd21" providerId="ADAL" clId="{1980D979-28C9-460B-ACB7-55362F1402B0}" dt="2026-05-13T13:17:35.130" v="307" actId="1076"/>
        <pc:sldMkLst>
          <pc:docMk/>
          <pc:sldMk cId="1155361420" sldId="280"/>
        </pc:sldMkLst>
        <pc:spChg chg="mod">
          <ac:chgData name="Mojca Urana" userId="2a139872-b24c-44a9-bf1c-fc4300a2bd21" providerId="ADAL" clId="{1980D979-28C9-460B-ACB7-55362F1402B0}" dt="2026-05-13T13:15:11.858" v="290" actId="20577"/>
          <ac:spMkLst>
            <pc:docMk/>
            <pc:sldMk cId="1155361420" sldId="280"/>
            <ac:spMk id="2" creationId="{8898C74B-5032-2F3B-93C0-A57F5EEA1E41}"/>
          </ac:spMkLst>
        </pc:spChg>
        <pc:spChg chg="del">
          <ac:chgData name="Mojca Urana" userId="2a139872-b24c-44a9-bf1c-fc4300a2bd21" providerId="ADAL" clId="{1980D979-28C9-460B-ACB7-55362F1402B0}" dt="2026-05-13T13:15:26.319" v="292"/>
          <ac:spMkLst>
            <pc:docMk/>
            <pc:sldMk cId="1155361420" sldId="280"/>
            <ac:spMk id="3" creationId="{92592CFF-C96D-01F7-2DC0-33BC83F51534}"/>
          </ac:spMkLst>
        </pc:spChg>
        <pc:spChg chg="add mod">
          <ac:chgData name="Mojca Urana" userId="2a139872-b24c-44a9-bf1c-fc4300a2bd21" providerId="ADAL" clId="{1980D979-28C9-460B-ACB7-55362F1402B0}" dt="2026-05-13T13:16:02.035" v="296" actId="255"/>
          <ac:spMkLst>
            <pc:docMk/>
            <pc:sldMk cId="1155361420" sldId="280"/>
            <ac:spMk id="6" creationId="{AD6AC972-8E0F-0952-8AE4-5714DCEFBF97}"/>
          </ac:spMkLst>
        </pc:spChg>
        <pc:spChg chg="add del mod">
          <ac:chgData name="Mojca Urana" userId="2a139872-b24c-44a9-bf1c-fc4300a2bd21" providerId="ADAL" clId="{1980D979-28C9-460B-ACB7-55362F1402B0}" dt="2026-05-13T13:17:13.313" v="299" actId="478"/>
          <ac:spMkLst>
            <pc:docMk/>
            <pc:sldMk cId="1155361420" sldId="280"/>
            <ac:spMk id="10" creationId="{64C64402-147F-3D43-D695-F23129A921EF}"/>
          </ac:spMkLst>
        </pc:spChg>
        <pc:spChg chg="add mod">
          <ac:chgData name="Mojca Urana" userId="2a139872-b24c-44a9-bf1c-fc4300a2bd21" providerId="ADAL" clId="{1980D979-28C9-460B-ACB7-55362F1402B0}" dt="2026-05-13T13:17:25.133" v="304" actId="20577"/>
          <ac:spMkLst>
            <pc:docMk/>
            <pc:sldMk cId="1155361420" sldId="280"/>
            <ac:spMk id="12" creationId="{3B73FDE5-5908-AC23-4E80-CF0C8C3844BA}"/>
          </ac:spMkLst>
        </pc:spChg>
        <pc:picChg chg="add del">
          <ac:chgData name="Mojca Urana" userId="2a139872-b24c-44a9-bf1c-fc4300a2bd21" providerId="ADAL" clId="{1980D979-28C9-460B-ACB7-55362F1402B0}" dt="2026-05-13T13:17:14.314" v="300" actId="22"/>
          <ac:picMkLst>
            <pc:docMk/>
            <pc:sldMk cId="1155361420" sldId="280"/>
            <ac:picMk id="8" creationId="{73893B98-DCC3-58D1-C254-918C3EB552B2}"/>
          </ac:picMkLst>
        </pc:picChg>
        <pc:picChg chg="add mod">
          <ac:chgData name="Mojca Urana" userId="2a139872-b24c-44a9-bf1c-fc4300a2bd21" providerId="ADAL" clId="{1980D979-28C9-460B-ACB7-55362F1402B0}" dt="2026-05-13T13:17:35.130" v="307" actId="1076"/>
          <ac:picMkLst>
            <pc:docMk/>
            <pc:sldMk cId="1155361420" sldId="280"/>
            <ac:picMk id="14" creationId="{1603E54D-3C6B-0D94-5C40-C3825ACA581F}"/>
          </ac:picMkLst>
        </pc:picChg>
        <pc:picChg chg="add del mod">
          <ac:chgData name="Mojca Urana" userId="2a139872-b24c-44a9-bf1c-fc4300a2bd21" providerId="ADAL" clId="{1980D979-28C9-460B-ACB7-55362F1402B0}" dt="2026-05-13T13:17:16.814" v="301" actId="478"/>
          <ac:picMkLst>
            <pc:docMk/>
            <pc:sldMk cId="1155361420" sldId="280"/>
            <ac:picMk id="17" creationId="{0EE3B144-1DD8-AEA2-1150-699AA5C7C5E4}"/>
          </ac:picMkLst>
        </pc:picChg>
      </pc:sldChg>
      <pc:sldChg chg="addSp modSp new mod ord">
        <pc:chgData name="Mojca Urana" userId="2a139872-b24c-44a9-bf1c-fc4300a2bd21" providerId="ADAL" clId="{1980D979-28C9-460B-ACB7-55362F1402B0}" dt="2026-05-13T13:50:28.981" v="1066" actId="5793"/>
        <pc:sldMkLst>
          <pc:docMk/>
          <pc:sldMk cId="944825926" sldId="281"/>
        </pc:sldMkLst>
        <pc:spChg chg="mod">
          <ac:chgData name="Mojca Urana" userId="2a139872-b24c-44a9-bf1c-fc4300a2bd21" providerId="ADAL" clId="{1980D979-28C9-460B-ACB7-55362F1402B0}" dt="2026-05-13T13:41:44.103" v="1050"/>
          <ac:spMkLst>
            <pc:docMk/>
            <pc:sldMk cId="944825926" sldId="281"/>
            <ac:spMk id="2" creationId="{F0EE5BBB-A09E-470B-5DE9-A733A9A1F4F4}"/>
          </ac:spMkLst>
        </pc:spChg>
        <pc:spChg chg="mod">
          <ac:chgData name="Mojca Urana" userId="2a139872-b24c-44a9-bf1c-fc4300a2bd21" providerId="ADAL" clId="{1980D979-28C9-460B-ACB7-55362F1402B0}" dt="2026-05-13T13:50:28.981" v="1066" actId="5793"/>
          <ac:spMkLst>
            <pc:docMk/>
            <pc:sldMk cId="944825926" sldId="281"/>
            <ac:spMk id="3" creationId="{E9F22D71-6C8A-76FC-81F3-EC837E9E1433}"/>
          </ac:spMkLst>
        </pc:spChg>
        <pc:picChg chg="add mod modCrop">
          <ac:chgData name="Mojca Urana" userId="2a139872-b24c-44a9-bf1c-fc4300a2bd21" providerId="ADAL" clId="{1980D979-28C9-460B-ACB7-55362F1402B0}" dt="2026-05-13T13:50:25.275" v="1064" actId="1076"/>
          <ac:picMkLst>
            <pc:docMk/>
            <pc:sldMk cId="944825926" sldId="281"/>
            <ac:picMk id="6" creationId="{F2257527-202D-23F2-7DCF-E1377842AA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D25D4-F539-4D08-A9F5-ACCE23B32FB6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12DFF6-2B31-47C1-9C67-57173F066ACB}">
      <dgm:prSet custT="1"/>
      <dgm:spPr/>
      <dgm:t>
        <a:bodyPr/>
        <a:lstStyle/>
        <a:p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Siva polja  so namenjena za preverjanje pravilnosti vložene vloge in v njih ni </a:t>
          </a:r>
          <a:r>
            <a:rPr lang="sl-SI" sz="1050" b="1" u="sng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možen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vpis podatkov.  Pri izpolnjevanju vloge je potrebno natančno vpisati naslov izobraževanja, datum  dogodka in ostale podatke, ki so navedeni v nadaljevanju vloge.  Izbrati  morate ustrezno 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Vsebina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</a:t>
          </a:r>
          <a:r>
            <a:rPr lang="en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in 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Oblika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</a:t>
          </a:r>
          <a:r>
            <a:rPr lang="en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sl-SI" sz="105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  <a:p>
          <a:b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NOVO - 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Vsebina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 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Izobraževanje se ne točkuje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«, 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- izberete v kolikor prijavljate izobraževanje, ki ne gre v ocenjevanja- pridobitev kreditnih točk.</a:t>
          </a:r>
          <a:endParaRPr lang="en-US" sz="105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B747AA-AADF-4C9E-B613-0709C8AFE8E6}" type="parTrans" cxnId="{0E8F09FB-AC7A-4414-BF2A-32B3F2B9B9BB}">
      <dgm:prSet/>
      <dgm:spPr/>
      <dgm:t>
        <a:bodyPr/>
        <a:lstStyle/>
        <a:p>
          <a:endParaRPr lang="en-US"/>
        </a:p>
      </dgm:t>
    </dgm:pt>
    <dgm:pt modelId="{38A66522-5EC0-48AC-8C73-E96EE8EC82C2}" type="sibTrans" cxnId="{0E8F09FB-AC7A-4414-BF2A-32B3F2B9B9BB}">
      <dgm:prSet/>
      <dgm:spPr>
        <a:ln>
          <a:solidFill>
            <a:srgbClr val="003B7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3BF2E0EE-FA6C-4B12-80AA-B90BCD5146CE}">
      <dgm:prSet custT="1"/>
      <dgm:spPr/>
      <dgm:t>
        <a:bodyPr/>
        <a:lstStyle/>
        <a:p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 primeru, da izberete </a:t>
          </a:r>
          <a:r>
            <a:rPr lang="en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obliko: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b="1" u="sng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Protokolirano interno izobraževanje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, lahko v polje 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Naslov</a:t>
          </a:r>
          <a:r>
            <a:rPr lang="en-US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vpišete "INTERNA IZOBRAŽEVANJA LLLL (LLLL – leto), medtem ko v „Podnaslov" navedete temo, o kateri se bo izobraževanje izvajalo.  V primeru, da ste že v naprej vpisali termini, ne veste pa še teme , to lahko naknadno vpišete v zavihku  "Termini" /Nastavitve  podnaslove izobraževanj.</a:t>
          </a:r>
          <a:endParaRPr lang="en-US" sz="105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0B38D4-C8DF-4353-A609-F1F43C9A1025}" type="parTrans" cxnId="{0AF22B07-EFE2-4F62-8304-2D94FCDE4FEE}">
      <dgm:prSet/>
      <dgm:spPr/>
      <dgm:t>
        <a:bodyPr/>
        <a:lstStyle/>
        <a:p>
          <a:endParaRPr lang="en-US"/>
        </a:p>
      </dgm:t>
    </dgm:pt>
    <dgm:pt modelId="{C452406F-D55A-4032-B577-960E6AE9EDAD}" type="sibTrans" cxnId="{0AF22B07-EFE2-4F62-8304-2D94FCDE4FEE}">
      <dgm:prSet/>
      <dgm:spPr>
        <a:ln>
          <a:solidFill>
            <a:srgbClr val="003B70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07E8E10C-FDF6-464D-A60E-6C5D10C03195}">
      <dgm:prSet custT="1"/>
      <dgm:spPr/>
      <dgm:t>
        <a:bodyPr/>
        <a:lstStyle/>
        <a:p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 primeru, da se izobraževanje izvaja </a:t>
          </a:r>
          <a:r>
            <a:rPr lang="sl-SI" sz="1050" b="1" u="sng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istočasno v živo in preko spleta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, morate </a:t>
          </a:r>
          <a:r>
            <a:rPr lang="sl-SI" sz="1050" dirty="0" err="1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izbrrati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obliko </a:t>
          </a:r>
          <a:r>
            <a:rPr lang="sl-SI" sz="1050" b="1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"Strokovno srečanje - hibrid" 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ali </a:t>
          </a:r>
          <a:r>
            <a:rPr lang="sl-SI" sz="1050" b="1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"Šola, učna delavnica, seminar ali tečaj - hibrid". </a:t>
          </a:r>
          <a:r>
            <a:rPr lang="sl-SI" sz="105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Tako lahko udeležencem omogočite, da izberejo način udeležbe, ki jim najbolj ustreza glede na njihove potrebe in možnosti. S tem omogočite večjo dostopnost do izobraževanja.</a:t>
          </a:r>
          <a:endParaRPr lang="en-US" sz="105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007ABF-F8E0-4E6E-95B7-95B7F2B533B4}" type="parTrans" cxnId="{2CA3619B-52CA-440F-82AB-6341DA1DB836}">
      <dgm:prSet/>
      <dgm:spPr/>
      <dgm:t>
        <a:bodyPr/>
        <a:lstStyle/>
        <a:p>
          <a:endParaRPr lang="en-US"/>
        </a:p>
      </dgm:t>
    </dgm:pt>
    <dgm:pt modelId="{941E3865-E7A6-4DA7-8F7A-A89C5B698341}" type="sibTrans" cxnId="{2CA3619B-52CA-440F-82AB-6341DA1DB836}">
      <dgm:prSet/>
      <dgm:spPr/>
      <dgm:t>
        <a:bodyPr/>
        <a:lstStyle/>
        <a:p>
          <a:endParaRPr lang="en-US"/>
        </a:p>
      </dgm:t>
    </dgm:pt>
    <dgm:pt modelId="{B9B44104-DCEE-4457-8961-8953CEE2FBE7}" type="pres">
      <dgm:prSet presAssocID="{B22D25D4-F539-4D08-A9F5-ACCE23B32FB6}" presName="outerComposite" presStyleCnt="0">
        <dgm:presLayoutVars>
          <dgm:chMax val="5"/>
          <dgm:dir/>
          <dgm:resizeHandles val="exact"/>
        </dgm:presLayoutVars>
      </dgm:prSet>
      <dgm:spPr/>
    </dgm:pt>
    <dgm:pt modelId="{52285B8A-6EFB-4D9B-B946-EE914AAC8D2B}" type="pres">
      <dgm:prSet presAssocID="{B22D25D4-F539-4D08-A9F5-ACCE23B32FB6}" presName="dummyMaxCanvas" presStyleCnt="0">
        <dgm:presLayoutVars/>
      </dgm:prSet>
      <dgm:spPr/>
    </dgm:pt>
    <dgm:pt modelId="{11D7C689-3B73-453E-9BFF-0A5B5EC03A36}" type="pres">
      <dgm:prSet presAssocID="{B22D25D4-F539-4D08-A9F5-ACCE23B32FB6}" presName="ThreeNodes_1" presStyleLbl="node1" presStyleIdx="0" presStyleCnt="3">
        <dgm:presLayoutVars>
          <dgm:bulletEnabled val="1"/>
        </dgm:presLayoutVars>
      </dgm:prSet>
      <dgm:spPr/>
    </dgm:pt>
    <dgm:pt modelId="{3D57AF46-F36A-413F-9650-F5E041ADC43E}" type="pres">
      <dgm:prSet presAssocID="{B22D25D4-F539-4D08-A9F5-ACCE23B32FB6}" presName="ThreeNodes_2" presStyleLbl="node1" presStyleIdx="1" presStyleCnt="3">
        <dgm:presLayoutVars>
          <dgm:bulletEnabled val="1"/>
        </dgm:presLayoutVars>
      </dgm:prSet>
      <dgm:spPr/>
    </dgm:pt>
    <dgm:pt modelId="{8B9608AB-DC73-4400-9153-0705F58D6BB4}" type="pres">
      <dgm:prSet presAssocID="{B22D25D4-F539-4D08-A9F5-ACCE23B32FB6}" presName="ThreeNodes_3" presStyleLbl="node1" presStyleIdx="2" presStyleCnt="3" custLinFactNeighborX="0" custLinFactNeighborY="0">
        <dgm:presLayoutVars>
          <dgm:bulletEnabled val="1"/>
        </dgm:presLayoutVars>
      </dgm:prSet>
      <dgm:spPr/>
    </dgm:pt>
    <dgm:pt modelId="{71E8D095-5B60-467F-89F2-0490F7F8A28B}" type="pres">
      <dgm:prSet presAssocID="{B22D25D4-F539-4D08-A9F5-ACCE23B32FB6}" presName="ThreeConn_1-2" presStyleLbl="fgAccFollowNode1" presStyleIdx="0" presStyleCnt="2">
        <dgm:presLayoutVars>
          <dgm:bulletEnabled val="1"/>
        </dgm:presLayoutVars>
      </dgm:prSet>
      <dgm:spPr/>
    </dgm:pt>
    <dgm:pt modelId="{0695A1EB-2B10-4A39-A1E8-FBF065D71F44}" type="pres">
      <dgm:prSet presAssocID="{B22D25D4-F539-4D08-A9F5-ACCE23B32FB6}" presName="ThreeConn_2-3" presStyleLbl="fgAccFollowNode1" presStyleIdx="1" presStyleCnt="2" custLinFactNeighborX="-4707" custLinFactNeighborY="-21437">
        <dgm:presLayoutVars>
          <dgm:bulletEnabled val="1"/>
        </dgm:presLayoutVars>
      </dgm:prSet>
      <dgm:spPr/>
    </dgm:pt>
    <dgm:pt modelId="{D221E250-9980-4F03-844C-FE300A36F4C6}" type="pres">
      <dgm:prSet presAssocID="{B22D25D4-F539-4D08-A9F5-ACCE23B32FB6}" presName="ThreeNodes_1_text" presStyleLbl="node1" presStyleIdx="2" presStyleCnt="3">
        <dgm:presLayoutVars>
          <dgm:bulletEnabled val="1"/>
        </dgm:presLayoutVars>
      </dgm:prSet>
      <dgm:spPr/>
    </dgm:pt>
    <dgm:pt modelId="{0CB31DEF-93A1-419A-A984-7FE9FF7E760E}" type="pres">
      <dgm:prSet presAssocID="{B22D25D4-F539-4D08-A9F5-ACCE23B32FB6}" presName="ThreeNodes_2_text" presStyleLbl="node1" presStyleIdx="2" presStyleCnt="3">
        <dgm:presLayoutVars>
          <dgm:bulletEnabled val="1"/>
        </dgm:presLayoutVars>
      </dgm:prSet>
      <dgm:spPr/>
    </dgm:pt>
    <dgm:pt modelId="{4A04930A-6EB5-4B9F-9269-9536C9EED140}" type="pres">
      <dgm:prSet presAssocID="{B22D25D4-F539-4D08-A9F5-ACCE23B32F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AF22B07-EFE2-4F62-8304-2D94FCDE4FEE}" srcId="{B22D25D4-F539-4D08-A9F5-ACCE23B32FB6}" destId="{3BF2E0EE-FA6C-4B12-80AA-B90BCD5146CE}" srcOrd="1" destOrd="0" parTransId="{A70B38D4-C8DF-4353-A609-F1F43C9A1025}" sibTransId="{C452406F-D55A-4032-B577-960E6AE9EDAD}"/>
    <dgm:cxn modelId="{F6215707-0B97-42BA-BD23-0A8EFD9B1EF8}" type="presOf" srcId="{5412DFF6-2B31-47C1-9C67-57173F066ACB}" destId="{D221E250-9980-4F03-844C-FE300A36F4C6}" srcOrd="1" destOrd="0" presId="urn:microsoft.com/office/officeart/2005/8/layout/vProcess5"/>
    <dgm:cxn modelId="{E09A850B-64ED-4E80-AD99-AABB78338BA2}" type="presOf" srcId="{3BF2E0EE-FA6C-4B12-80AA-B90BCD5146CE}" destId="{0CB31DEF-93A1-419A-A984-7FE9FF7E760E}" srcOrd="1" destOrd="0" presId="urn:microsoft.com/office/officeart/2005/8/layout/vProcess5"/>
    <dgm:cxn modelId="{74F21625-8998-4E3F-9140-2C5212E91325}" type="presOf" srcId="{C452406F-D55A-4032-B577-960E6AE9EDAD}" destId="{0695A1EB-2B10-4A39-A1E8-FBF065D71F44}" srcOrd="0" destOrd="0" presId="urn:microsoft.com/office/officeart/2005/8/layout/vProcess5"/>
    <dgm:cxn modelId="{6F15C826-69A1-4178-995F-C38C5F8D3215}" type="presOf" srcId="{07E8E10C-FDF6-464D-A60E-6C5D10C03195}" destId="{8B9608AB-DC73-4400-9153-0705F58D6BB4}" srcOrd="0" destOrd="0" presId="urn:microsoft.com/office/officeart/2005/8/layout/vProcess5"/>
    <dgm:cxn modelId="{3B0E442C-AD1E-4AEE-8614-645988B6C1C1}" type="presOf" srcId="{5412DFF6-2B31-47C1-9C67-57173F066ACB}" destId="{11D7C689-3B73-453E-9BFF-0A5B5EC03A36}" srcOrd="0" destOrd="0" presId="urn:microsoft.com/office/officeart/2005/8/layout/vProcess5"/>
    <dgm:cxn modelId="{42E15D73-EDF4-4C8E-96A3-C81349BCF860}" type="presOf" srcId="{38A66522-5EC0-48AC-8C73-E96EE8EC82C2}" destId="{71E8D095-5B60-467F-89F2-0490F7F8A28B}" srcOrd="0" destOrd="0" presId="urn:microsoft.com/office/officeart/2005/8/layout/vProcess5"/>
    <dgm:cxn modelId="{2CA3619B-52CA-440F-82AB-6341DA1DB836}" srcId="{B22D25D4-F539-4D08-A9F5-ACCE23B32FB6}" destId="{07E8E10C-FDF6-464D-A60E-6C5D10C03195}" srcOrd="2" destOrd="0" parTransId="{A1007ABF-F8E0-4E6E-95B7-95B7F2B533B4}" sibTransId="{941E3865-E7A6-4DA7-8F7A-A89C5B698341}"/>
    <dgm:cxn modelId="{501502BF-CCDD-4C15-8118-E8E0C76BF172}" type="presOf" srcId="{07E8E10C-FDF6-464D-A60E-6C5D10C03195}" destId="{4A04930A-6EB5-4B9F-9269-9536C9EED140}" srcOrd="1" destOrd="0" presId="urn:microsoft.com/office/officeart/2005/8/layout/vProcess5"/>
    <dgm:cxn modelId="{2F2032E6-6EEF-489C-BB30-10815260E44D}" type="presOf" srcId="{B22D25D4-F539-4D08-A9F5-ACCE23B32FB6}" destId="{B9B44104-DCEE-4457-8961-8953CEE2FBE7}" srcOrd="0" destOrd="0" presId="urn:microsoft.com/office/officeart/2005/8/layout/vProcess5"/>
    <dgm:cxn modelId="{999412E9-315C-4D32-A915-E5711A5F0F1B}" type="presOf" srcId="{3BF2E0EE-FA6C-4B12-80AA-B90BCD5146CE}" destId="{3D57AF46-F36A-413F-9650-F5E041ADC43E}" srcOrd="0" destOrd="0" presId="urn:microsoft.com/office/officeart/2005/8/layout/vProcess5"/>
    <dgm:cxn modelId="{0E8F09FB-AC7A-4414-BF2A-32B3F2B9B9BB}" srcId="{B22D25D4-F539-4D08-A9F5-ACCE23B32FB6}" destId="{5412DFF6-2B31-47C1-9C67-57173F066ACB}" srcOrd="0" destOrd="0" parTransId="{ABB747AA-AADF-4C9E-B613-0709C8AFE8E6}" sibTransId="{38A66522-5EC0-48AC-8C73-E96EE8EC82C2}"/>
    <dgm:cxn modelId="{72F3D58E-596F-4AAC-B27F-2200E0E89762}" type="presParOf" srcId="{B9B44104-DCEE-4457-8961-8953CEE2FBE7}" destId="{52285B8A-6EFB-4D9B-B946-EE914AAC8D2B}" srcOrd="0" destOrd="0" presId="urn:microsoft.com/office/officeart/2005/8/layout/vProcess5"/>
    <dgm:cxn modelId="{48ADFAC4-8982-4C51-853E-87B6B48C21E3}" type="presParOf" srcId="{B9B44104-DCEE-4457-8961-8953CEE2FBE7}" destId="{11D7C689-3B73-453E-9BFF-0A5B5EC03A36}" srcOrd="1" destOrd="0" presId="urn:microsoft.com/office/officeart/2005/8/layout/vProcess5"/>
    <dgm:cxn modelId="{089D01BE-B78D-46A9-8653-9FBC7BBC3EC1}" type="presParOf" srcId="{B9B44104-DCEE-4457-8961-8953CEE2FBE7}" destId="{3D57AF46-F36A-413F-9650-F5E041ADC43E}" srcOrd="2" destOrd="0" presId="urn:microsoft.com/office/officeart/2005/8/layout/vProcess5"/>
    <dgm:cxn modelId="{AE81A237-C4D0-43DD-88F6-85FA010C716E}" type="presParOf" srcId="{B9B44104-DCEE-4457-8961-8953CEE2FBE7}" destId="{8B9608AB-DC73-4400-9153-0705F58D6BB4}" srcOrd="3" destOrd="0" presId="urn:microsoft.com/office/officeart/2005/8/layout/vProcess5"/>
    <dgm:cxn modelId="{52397A9D-5F83-4651-8D3B-2534C73D3983}" type="presParOf" srcId="{B9B44104-DCEE-4457-8961-8953CEE2FBE7}" destId="{71E8D095-5B60-467F-89F2-0490F7F8A28B}" srcOrd="4" destOrd="0" presId="urn:microsoft.com/office/officeart/2005/8/layout/vProcess5"/>
    <dgm:cxn modelId="{1285DA0D-79A5-41AF-8994-AD0207729A97}" type="presParOf" srcId="{B9B44104-DCEE-4457-8961-8953CEE2FBE7}" destId="{0695A1EB-2B10-4A39-A1E8-FBF065D71F44}" srcOrd="5" destOrd="0" presId="urn:microsoft.com/office/officeart/2005/8/layout/vProcess5"/>
    <dgm:cxn modelId="{B90A73B1-4DE6-4046-BD95-76AF6E348F16}" type="presParOf" srcId="{B9B44104-DCEE-4457-8961-8953CEE2FBE7}" destId="{D221E250-9980-4F03-844C-FE300A36F4C6}" srcOrd="6" destOrd="0" presId="urn:microsoft.com/office/officeart/2005/8/layout/vProcess5"/>
    <dgm:cxn modelId="{81F6D5BA-F8A6-4D7F-8F8C-8903A1FE8EEE}" type="presParOf" srcId="{B9B44104-DCEE-4457-8961-8953CEE2FBE7}" destId="{0CB31DEF-93A1-419A-A984-7FE9FF7E760E}" srcOrd="7" destOrd="0" presId="urn:microsoft.com/office/officeart/2005/8/layout/vProcess5"/>
    <dgm:cxn modelId="{C9006A03-0165-464C-8377-895B5B10A6FC}" type="presParOf" srcId="{B9B44104-DCEE-4457-8961-8953CEE2FBE7}" destId="{4A04930A-6EB5-4B9F-9269-9536C9EED14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7C689-3B73-453E-9BFF-0A5B5EC03A36}">
      <dsp:nvSpPr>
        <dsp:cNvPr id="0" name=""/>
        <dsp:cNvSpPr/>
      </dsp:nvSpPr>
      <dsp:spPr>
        <a:xfrm>
          <a:off x="0" y="0"/>
          <a:ext cx="6899866" cy="98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Siva polja  so namenjena za preverjanje pravilnosti vložene vloge in v njih ni </a:t>
          </a:r>
          <a:r>
            <a:rPr lang="sl-SI" sz="1050" b="1" u="sng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možen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vpis podatkov.  Pri izpolnjevanju vloge je potrebno natančno vpisati naslov izobraževanja, datum  dogodka in ostale podatke, ki so navedeni v nadaljevanju vloge.  Izbrati  morate ustrezno 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Vsebina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</a:t>
          </a:r>
          <a:r>
            <a:rPr lang="en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in 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Oblika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</a:t>
          </a:r>
          <a:r>
            <a:rPr lang="en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sl-SI" sz="1050" kern="120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NOVO - 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Vsebina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 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Izobraževanje se ne točkuje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«, 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- izberete v kolikor prijavljate izobraževanje, ki ne gre v ocenjevanja- pridobitev kreditnih točk.</a:t>
          </a:r>
          <a:endParaRPr lang="en-US" sz="1050" kern="120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03" y="28903"/>
        <a:ext cx="5835026" cy="928998"/>
      </dsp:txXfrm>
    </dsp:sp>
    <dsp:sp modelId="{3D57AF46-F36A-413F-9650-F5E041ADC43E}">
      <dsp:nvSpPr>
        <dsp:cNvPr id="0" name=""/>
        <dsp:cNvSpPr/>
      </dsp:nvSpPr>
      <dsp:spPr>
        <a:xfrm>
          <a:off x="608811" y="1151271"/>
          <a:ext cx="6899866" cy="98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 primeru, da izberete </a:t>
          </a:r>
          <a:r>
            <a:rPr lang="en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obliko: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b="1" u="sng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Protokolirano interno izobraževanje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, lahko v polje 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Naslov</a:t>
          </a:r>
          <a:r>
            <a:rPr lang="en-US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»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vpišete "INTERNA IZOBRAŽEVANJA LLLL (LLLL – leto), medtem ko v „Podnaslov" navedete temo, o kateri se bo izobraževanje izvajalo.  V primeru, da ste že v naprej vpisali termini, ne veste pa še teme , to lahko naknadno vpišete v zavihku  "Termini" /Nastavitve  podnaslove izobraževanj.</a:t>
          </a:r>
          <a:endParaRPr lang="en-US" sz="1050" kern="120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7714" y="1180174"/>
        <a:ext cx="5591825" cy="928998"/>
      </dsp:txXfrm>
    </dsp:sp>
    <dsp:sp modelId="{8B9608AB-DC73-4400-9153-0705F58D6BB4}">
      <dsp:nvSpPr>
        <dsp:cNvPr id="0" name=""/>
        <dsp:cNvSpPr/>
      </dsp:nvSpPr>
      <dsp:spPr>
        <a:xfrm>
          <a:off x="1217623" y="2302543"/>
          <a:ext cx="6899866" cy="98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V primeru, da se izobraževanje izvaja </a:t>
          </a:r>
          <a:r>
            <a:rPr lang="sl-SI" sz="1050" b="1" u="sng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istočasno v živo in preko spleta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, morate </a:t>
          </a:r>
          <a:r>
            <a:rPr lang="sl-SI" sz="1050" kern="1200" dirty="0" err="1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izbrrati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 obliko </a:t>
          </a:r>
          <a:r>
            <a:rPr lang="sl-SI" sz="1050" b="1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"Strokovno srečanje - hibrid" 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ali </a:t>
          </a:r>
          <a:r>
            <a:rPr lang="sl-SI" sz="1050" b="1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"Šola, učna delavnica, seminar ali tečaj - hibrid". </a:t>
          </a:r>
          <a:r>
            <a:rPr lang="sl-SI" sz="1050" kern="1200" dirty="0">
              <a:highlight>
                <a:srgbClr val="003B70"/>
              </a:highlight>
              <a:latin typeface="Calibri" panose="020F0502020204030204" pitchFamily="34" charset="0"/>
              <a:cs typeface="Calibri" panose="020F0502020204030204" pitchFamily="34" charset="0"/>
            </a:rPr>
            <a:t>Tako lahko udeležencem omogočite, da izberejo način udeležbe, ki jim najbolj ustreza glede na njihove potrebe in možnosti. S tem omogočite večjo dostopnost do izobraževanja.</a:t>
          </a:r>
          <a:endParaRPr lang="en-US" sz="1050" kern="1200" dirty="0">
            <a:highlight>
              <a:srgbClr val="003B70"/>
            </a:highligh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6526" y="2331446"/>
        <a:ext cx="5591825" cy="928998"/>
      </dsp:txXfrm>
    </dsp:sp>
    <dsp:sp modelId="{71E8D095-5B60-467F-89F2-0490F7F8A28B}">
      <dsp:nvSpPr>
        <dsp:cNvPr id="0" name=""/>
        <dsp:cNvSpPr/>
      </dsp:nvSpPr>
      <dsp:spPr>
        <a:xfrm>
          <a:off x="6258443" y="748326"/>
          <a:ext cx="641422" cy="641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B7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402763" y="748326"/>
        <a:ext cx="352782" cy="482670"/>
      </dsp:txXfrm>
    </dsp:sp>
    <dsp:sp modelId="{0695A1EB-2B10-4A39-A1E8-FBF065D71F44}">
      <dsp:nvSpPr>
        <dsp:cNvPr id="0" name=""/>
        <dsp:cNvSpPr/>
      </dsp:nvSpPr>
      <dsp:spPr>
        <a:xfrm>
          <a:off x="6837063" y="1755517"/>
          <a:ext cx="641422" cy="641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B7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81383" y="1755517"/>
        <a:ext cx="352782" cy="482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32F1B632-BF7A-D53A-1470-2A2B920F89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F97CBF9-697B-E2BF-6929-929664AE4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15E3-FAB7-413A-8ECD-C2CE1EBB79BA}" type="datetimeFigureOut">
              <a:rPr lang="sl-SI" smtClean="0"/>
              <a:t>13.5.2026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FC5DEC6-E4E5-38FC-6D00-4C4D846D2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1237564-7FE5-844A-B02E-D050DD1B11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sl-SI" dirty="0"/>
              <a:t>1</a:t>
            </a:r>
            <a:fld id="{9B4B4C2E-5320-4B57-AD5C-ABC1E1ADEA0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454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49" y="0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3E041-47AF-4F25-A826-D0397C4AFD30}" type="datetimeFigureOut">
              <a:rPr lang="sl-SI" smtClean="0"/>
              <a:pPr/>
              <a:t>13.5.2026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22" y="3271149"/>
            <a:ext cx="7940782" cy="26768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49" y="6456399"/>
            <a:ext cx="4303130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0BD7-E27C-4C81-934F-99D668BCDE4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8A58D3E-DE60-2608-64E0-8551AC79A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 dirty="0"/>
              <a:t>1				</a:t>
            </a:r>
          </a:p>
        </p:txBody>
      </p:sp>
    </p:spTree>
    <p:extLst>
      <p:ext uri="{BB962C8B-B14F-4D97-AF65-F5344CB8AC3E}">
        <p14:creationId xmlns:p14="http://schemas.microsoft.com/office/powerpoint/2010/main" val="104781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0BD7-E27C-4C81-934F-99D668BCDE42}" type="slidenum">
              <a:rPr lang="sl-SI" smtClean="0"/>
              <a:pPr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503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0BD7-E27C-4C81-934F-99D668BCDE42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93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03B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6" y="1656312"/>
            <a:ext cx="95625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ZZS_ozadje-02.png"/>
          <p:cNvPicPr>
            <a:picLocks noChangeAspect="1"/>
          </p:cNvPicPr>
          <p:nvPr userDrawn="1"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24" y="-450"/>
            <a:ext cx="3770676" cy="5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9931"/>
            <a:ext cx="7543800" cy="904301"/>
          </a:xfrm>
        </p:spPr>
        <p:txBody>
          <a:bodyPr anchor="b"/>
          <a:lstStyle>
            <a:lvl1pPr>
              <a:defRPr sz="2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54380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117490" cy="2872609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94186" cy="3873349"/>
          </a:xfrm>
        </p:spPr>
        <p:txBody>
          <a:bodyPr vert="eaVert" anchor="b" anchorCtr="0"/>
          <a:lstStyle/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873349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7478486" cy="857250"/>
          </a:xfrm>
        </p:spPr>
        <p:txBody>
          <a:bodyPr/>
          <a:lstStyle/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117490" cy="2813488"/>
          </a:xfrm>
        </p:spPr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911982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l-S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664494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922110" cy="2953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931" y="1152144"/>
            <a:ext cx="3818759" cy="2953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6380"/>
            <a:ext cx="7445829" cy="857250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48386" cy="47982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0" i="0">
                <a:solidFill>
                  <a:srgbClr val="C2A3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3948386" cy="2428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35062" y="1151335"/>
            <a:ext cx="3948386" cy="47982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0" i="0">
                <a:solidFill>
                  <a:srgbClr val="C2A3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4638565" y="1631157"/>
            <a:ext cx="3948386" cy="2428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0257"/>
            <a:ext cx="7453993" cy="857250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287399"/>
            <a:ext cx="8523889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3733169"/>
            <a:ext cx="8523890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8523890" cy="2854216"/>
          </a:xfrm>
        </p:spPr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89932"/>
            <a:ext cx="9144000" cy="31601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Drag picture to placeholder or click icon to add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18476" y="4526757"/>
            <a:ext cx="74562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0"/>
            <a:ext cx="9144000" cy="1083199"/>
          </a:xfrm>
          <a:prstGeom prst="rect">
            <a:avLst/>
          </a:prstGeom>
          <a:solidFill>
            <a:srgbClr val="00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1174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11749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58" y="208994"/>
            <a:ext cx="797912" cy="676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cap="all" spc="-100" baseline="0">
          <a:ln>
            <a:noFill/>
          </a:ln>
          <a:solidFill>
            <a:srgbClr val="C2A37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C2A372"/>
        </a:buClr>
        <a:buFont typeface="Arial" pitchFamily="34" charset="0"/>
        <a:buChar char="•"/>
        <a:defRPr sz="2200" kern="1200">
          <a:solidFill>
            <a:srgbClr val="333333"/>
          </a:solidFill>
          <a:latin typeface="Arial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C2A372"/>
        </a:buClr>
        <a:buFont typeface="Arial" pitchFamily="34" charset="0"/>
        <a:buChar char="•"/>
        <a:defRPr sz="2000" kern="1200">
          <a:solidFill>
            <a:srgbClr val="333333"/>
          </a:solidFill>
          <a:latin typeface="Arial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C2A372"/>
        </a:buClr>
        <a:buFont typeface="Arial" pitchFamily="34" charset="0"/>
        <a:buChar char="•"/>
        <a:defRPr sz="1800" kern="1200">
          <a:solidFill>
            <a:srgbClr val="333333"/>
          </a:solidFill>
          <a:latin typeface="Arial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C2A372"/>
        </a:buClr>
        <a:buFont typeface="Arial" pitchFamily="34" charset="0"/>
        <a:buChar char="•"/>
        <a:defRPr sz="1600" kern="1200">
          <a:solidFill>
            <a:srgbClr val="333333"/>
          </a:solidFill>
          <a:latin typeface="Arial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C2A372"/>
        </a:buClr>
        <a:buFont typeface="Arial" pitchFamily="34" charset="0"/>
        <a:buChar char="•"/>
        <a:defRPr sz="1400" kern="1200" baseline="0">
          <a:solidFill>
            <a:srgbClr val="333333"/>
          </a:solidFill>
          <a:latin typeface="Arial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hyperlink" Target="mailto:PODPORA@ZZS-MCS.S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zdravniskazbornica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6380"/>
            <a:ext cx="7445829" cy="857250"/>
          </a:xfrm>
        </p:spPr>
        <p:txBody>
          <a:bodyPr anchor="ctr">
            <a:normAutofit/>
          </a:bodyPr>
          <a:lstStyle/>
          <a:p>
            <a:r>
              <a:rPr lang="en-SI" dirty="0" err="1">
                <a:solidFill>
                  <a:schemeClr val="bg1"/>
                </a:solidFill>
              </a:rPr>
              <a:t>Vloga</a:t>
            </a:r>
            <a:r>
              <a:rPr lang="en-SI" dirty="0">
                <a:solidFill>
                  <a:schemeClr val="bg1"/>
                </a:solidFill>
              </a:rPr>
              <a:t> za </a:t>
            </a:r>
            <a:r>
              <a:rPr lang="en-SI" dirty="0" err="1">
                <a:solidFill>
                  <a:schemeClr val="bg1"/>
                </a:solidFill>
              </a:rPr>
              <a:t>oceno</a:t>
            </a:r>
            <a:r>
              <a:rPr lang="en-SI" dirty="0">
                <a:solidFill>
                  <a:schemeClr val="bg1"/>
                </a:solidFill>
              </a:rPr>
              <a:t> </a:t>
            </a:r>
            <a:r>
              <a:rPr lang="en-SI" dirty="0" err="1">
                <a:solidFill>
                  <a:schemeClr val="bg1"/>
                </a:solidFill>
              </a:rPr>
              <a:t>strokovnih</a:t>
            </a:r>
            <a:r>
              <a:rPr lang="en-SI" dirty="0">
                <a:solidFill>
                  <a:schemeClr val="bg1"/>
                </a:solidFill>
              </a:rPr>
              <a:t> </a:t>
            </a:r>
            <a:r>
              <a:rPr lang="en-SI" dirty="0" err="1">
                <a:solidFill>
                  <a:schemeClr val="bg1"/>
                </a:solidFill>
              </a:rPr>
              <a:t>vsebin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457200" y="1631157"/>
            <a:ext cx="3948386" cy="2428465"/>
          </a:xfrm>
        </p:spPr>
        <p:txBody>
          <a:bodyPr>
            <a:normAutofit/>
          </a:bodyPr>
          <a:lstStyle/>
          <a:p>
            <a:endParaRPr lang="sl-SI" dirty="0"/>
          </a:p>
          <a:p>
            <a:pPr marL="114300" indent="0">
              <a:buNone/>
            </a:pPr>
            <a:endParaRPr lang="sl-SI" dirty="0"/>
          </a:p>
          <a:p>
            <a:endParaRPr lang="sl-SI" dirty="0"/>
          </a:p>
          <a:p>
            <a:pPr marL="114300" indent="0">
              <a:buNone/>
            </a:pPr>
            <a:r>
              <a:rPr lang="sl-SI" dirty="0"/>
              <a:t>Posodobitev</a:t>
            </a:r>
            <a:r>
              <a:rPr lang="sl-SI"/>
              <a:t>: 14.11.2023</a:t>
            </a:r>
            <a:endParaRPr lang="sl-SI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73A33D9-D2FC-E1D2-4E4C-53DAC447A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"/>
    </mc:Choice>
    <mc:Fallback xmlns="">
      <p:transition spd="slow" advTm="55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EE5BBB-A09E-470B-5DE9-A733A9A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F22D71-6C8A-76FC-81F3-EC837E9E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l-SI" sz="1200" dirty="0"/>
              <a:t>Z gumbom »Ponastavi« lahko vrnemo vrednosti Tipa, Vrednosti in tabelice na stanje ob vstopu v obrazec vloge.</a:t>
            </a:r>
          </a:p>
          <a:p>
            <a:pPr marL="114300" indent="0">
              <a:buNone/>
            </a:pPr>
            <a:r>
              <a:rPr lang="sl-SI" sz="1200" dirty="0"/>
              <a:t>Vse vrednosti kotizacij se shranijo istočasno z ostalimi vrednostmi obrazca vloge z gumbom »Shrani in zapri«, oz. prekličejo z gumbom »Zapri«.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1B2C0FD-DEE8-D1CB-6E90-3CF58DCE2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2257527-202D-23F2-7DCF-E1377842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53" b="8253"/>
          <a:stretch>
            <a:fillRect/>
          </a:stretch>
        </p:blipFill>
        <p:spPr>
          <a:xfrm>
            <a:off x="500205" y="2293619"/>
            <a:ext cx="3334215" cy="9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2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8C74B-5032-2F3B-93C0-A57F5EEA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ODDAJA VLOGE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92DAE57-7737-3200-50DC-051B17F3B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D6AC972-8E0F-0952-8AE4-5714DCEFBF97}"/>
              </a:ext>
            </a:extLst>
          </p:cNvPr>
          <p:cNvSpPr txBox="1"/>
          <p:nvPr/>
        </p:nvSpPr>
        <p:spPr>
          <a:xfrm>
            <a:off x="882203" y="1417588"/>
            <a:ext cx="5975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V kolikor boste želeli objaviti izobraževanje v reviji ISIS, izpolnite spodnji razdelek in označite okno     »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Objava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». Nato izberete mesec »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prve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objave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» in pod »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vsebino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» vpišete podatke, ki jih želite objaviti pri tem dogodku.</a:t>
            </a:r>
          </a:p>
          <a:p>
            <a:pPr marL="114300" indent="0" algn="just">
              <a:buNone/>
            </a:pP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Vpisan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bo objavljen kot ste ga zapisali, zato bodite pozorni na slovnično pravilnost.</a:t>
            </a:r>
          </a:p>
        </p:txBody>
      </p:sp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3B73FDE5-5908-AC23-4E80-CF0C8C38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603E54D-3C6B-0D94-5C40-C3825ACA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9" y="2665952"/>
            <a:ext cx="5909751" cy="14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6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03BA21-6884-D71D-8C59-C15122B8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CCAE4E7-59AC-B226-900E-8E1D90E1A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518" b="3518"/>
          <a:stretch/>
        </p:blipFill>
        <p:spPr>
          <a:xfrm>
            <a:off x="234716" y="1469195"/>
            <a:ext cx="3412155" cy="3044622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C6FB0A-3A58-A389-F014-63B1550E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096" y="4779132"/>
            <a:ext cx="1169359" cy="200660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AC71344-35A0-1F66-9C5D-DCA0E599BD94}"/>
              </a:ext>
            </a:extLst>
          </p:cNvPr>
          <p:cNvSpPr txBox="1"/>
          <p:nvPr/>
        </p:nvSpPr>
        <p:spPr>
          <a:xfrm>
            <a:off x="4104072" y="1104624"/>
            <a:ext cx="4354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ledi vnos obveznega dopolnilnega obrazca, katerega pred oddajo preverite, ali ste izpolnili vsa polja ter niste prekoračili dovoljenega </a:t>
            </a:r>
            <a:r>
              <a:rPr lang="sl-SI" sz="1000" b="1" u="sng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števila znakov za vpis</a:t>
            </a:r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Vnos vloge zaključite tako, da kliknite na gumb » </a:t>
            </a:r>
            <a:r>
              <a:rPr lang="sl-SI" sz="10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Shrani in zapri</a:t>
            </a:r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endParaRPr lang="sl-SI" sz="1000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3440037-D74C-4EA4-20F7-AC6239A91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  <p:sp>
        <p:nvSpPr>
          <p:cNvPr id="6" name="PoljeZBesedilom 17">
            <a:extLst>
              <a:ext uri="{FF2B5EF4-FFF2-40B4-BE49-F238E27FC236}">
                <a16:creationId xmlns:a16="http://schemas.microsoft.com/office/drawing/2014/main" id="{5CB85416-B7C5-4C4B-B7A9-5FB48C8B6536}"/>
              </a:ext>
            </a:extLst>
          </p:cNvPr>
          <p:cNvSpPr txBox="1"/>
          <p:nvPr/>
        </p:nvSpPr>
        <p:spPr>
          <a:xfrm>
            <a:off x="77693" y="1104624"/>
            <a:ext cx="363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 vnosu „Področja“</a:t>
            </a:r>
            <a:r>
              <a:rPr lang="en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potrebno</a:t>
            </a:r>
            <a:r>
              <a:rPr lang="en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označiti, za katera področja specializacij je izobraževanje namenjeno.</a:t>
            </a:r>
            <a:b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10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3586E27-E1BC-F197-D575-06F065828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619" y="1748660"/>
            <a:ext cx="3133539" cy="3002756"/>
          </a:xfrm>
          <a:prstGeom prst="rect">
            <a:avLst/>
          </a:prstGeom>
        </p:spPr>
      </p:pic>
      <p:cxnSp>
        <p:nvCxnSpPr>
          <p:cNvPr id="13" name="Povezovalnik: kolenski 12">
            <a:extLst>
              <a:ext uri="{FF2B5EF4-FFF2-40B4-BE49-F238E27FC236}">
                <a16:creationId xmlns:a16="http://schemas.microsoft.com/office/drawing/2014/main" id="{C6E71392-F076-ED35-06FC-51092907070E}"/>
              </a:ext>
            </a:extLst>
          </p:cNvPr>
          <p:cNvCxnSpPr>
            <a:cxnSpLocks/>
          </p:cNvCxnSpPr>
          <p:nvPr/>
        </p:nvCxnSpPr>
        <p:spPr>
          <a:xfrm rot="5400000">
            <a:off x="6988348" y="1725201"/>
            <a:ext cx="845938" cy="27473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ovezovalnik: kolenski 15">
            <a:extLst>
              <a:ext uri="{FF2B5EF4-FFF2-40B4-BE49-F238E27FC236}">
                <a16:creationId xmlns:a16="http://schemas.microsoft.com/office/drawing/2014/main" id="{E84ACCB8-56FB-DDC6-F90D-24BEF4C1D4E8}"/>
              </a:ext>
            </a:extLst>
          </p:cNvPr>
          <p:cNvCxnSpPr>
            <a:cxnSpLocks/>
          </p:cNvCxnSpPr>
          <p:nvPr/>
        </p:nvCxnSpPr>
        <p:spPr>
          <a:xfrm rot="5400000">
            <a:off x="4669495" y="2456345"/>
            <a:ext cx="3160104" cy="143003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4"/>
    </mc:Choice>
    <mc:Fallback xmlns="">
      <p:transition spd="slow" advTm="90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8A66D8B5-F683-260F-78EC-18EAC7AC03B3}"/>
              </a:ext>
            </a:extLst>
          </p:cNvPr>
          <p:cNvSpPr txBox="1">
            <a:spLocks/>
          </p:cNvSpPr>
          <p:nvPr/>
        </p:nvSpPr>
        <p:spPr>
          <a:xfrm>
            <a:off x="457200" y="114134"/>
            <a:ext cx="747848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-100" baseline="0">
                <a:ln>
                  <a:noFill/>
                </a:ln>
                <a:solidFill>
                  <a:srgbClr val="C2A37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sl-SI" sz="1200" cap="none" spc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značba mesta vsebine 12">
            <a:extLst>
              <a:ext uri="{FF2B5EF4-FFF2-40B4-BE49-F238E27FC236}">
                <a16:creationId xmlns:a16="http://schemas.microsoft.com/office/drawing/2014/main" id="{B3BAAB9A-DF00-98AF-C8EB-41489C57538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46785" y="2068635"/>
            <a:ext cx="2982460" cy="2580743"/>
          </a:xfrm>
        </p:spPr>
        <p:txBody>
          <a:bodyPr>
            <a:normAutofit/>
          </a:bodyPr>
          <a:lstStyle/>
          <a:p>
            <a:pPr algn="l"/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Odpre se novo pogovorno okno, kjer s klikom na gumb »</a:t>
            </a:r>
            <a:r>
              <a:rPr lang="sl-SI" sz="1000" b="1" dirty="0">
                <a:latin typeface="Calibri" panose="020F0502020204030204" pitchFamily="34" charset="0"/>
                <a:cs typeface="Calibri" panose="020F0502020204030204" pitchFamily="34" charset="0"/>
              </a:rPr>
              <a:t>Izberite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000" b="1" dirty="0">
                <a:latin typeface="Calibri" panose="020F0502020204030204" pitchFamily="34" charset="0"/>
                <a:cs typeface="Calibri" panose="020F0502020204030204" pitchFamily="34" charset="0"/>
              </a:rPr>
              <a:t>datoteko»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 dodate program dogodka, ki ga imate shranjenega na vašem računalniku. S klikom na gumb »</a:t>
            </a:r>
            <a:r>
              <a:rPr lang="sl-SI" sz="1000" b="1" dirty="0">
                <a:latin typeface="Calibri" panose="020F0502020204030204" pitchFamily="34" charset="0"/>
                <a:cs typeface="Calibri" panose="020F0502020204030204" pitchFamily="34" charset="0"/>
              </a:rPr>
              <a:t>Naloži»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, se bo datoteka shranila k vaši vlogi. Na seznamu prilog boste videli, da ste uspešno naložili datoteko.  - (obveznega dopolnilnega obrazca, programa)	</a:t>
            </a:r>
          </a:p>
          <a:p>
            <a:pPr algn="l"/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S klikom na gumb         zaprete okno prilog.</a:t>
            </a:r>
            <a:r>
              <a:rPr lang="sl-SI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 p</a:t>
            </a:r>
          </a:p>
          <a:p>
            <a:pPr algn="l"/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V primeru, da ste priložili napačno datoteko in jo želite izbrisati lahko kliknete na ikono         in z potrditvijo, da se z brisanjem strinjate bo vaša  datoteka izbrisana in odstranjena iz vloge.</a:t>
            </a:r>
          </a:p>
          <a:p>
            <a:pPr marL="114300" indent="0" algn="l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80CFF900-BB29-41F5-A63A-BA5F91F2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E640D5-CDB4-79FE-E6B7-78427DE1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002" y="2056478"/>
            <a:ext cx="3741026" cy="228740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E167591-E5D1-492E-74F5-432CE1EB0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83" r="20275" b="16283"/>
          <a:stretch/>
        </p:blipFill>
        <p:spPr>
          <a:xfrm>
            <a:off x="2749211" y="3707097"/>
            <a:ext cx="154278" cy="1314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45FDC9B-7870-A07A-BDAD-AD1A6CC3E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46" t="4245" r="24747" b="13880"/>
          <a:stretch/>
        </p:blipFill>
        <p:spPr>
          <a:xfrm flipH="1">
            <a:off x="1639274" y="3359006"/>
            <a:ext cx="136179" cy="1597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CDF49F19-32A2-BB77-8554-73FCB86184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493"/>
          <a:stretch/>
        </p:blipFill>
        <p:spPr>
          <a:xfrm>
            <a:off x="638429" y="1673684"/>
            <a:ext cx="7867141" cy="366799"/>
          </a:xfrm>
          <a:prstGeom prst="rect">
            <a:avLst/>
          </a:prstGeom>
        </p:spPr>
      </p:pic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F0EF6A1-B875-3F11-A9F5-56BE8F4A5F06}"/>
              </a:ext>
            </a:extLst>
          </p:cNvPr>
          <p:cNvSpPr txBox="1"/>
          <p:nvPr/>
        </p:nvSpPr>
        <p:spPr>
          <a:xfrm>
            <a:off x="638429" y="1058446"/>
            <a:ext cx="7693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 vloga se pojavi med ostalimi vlogami in je obarvana roza. Vloga dobi status „Vloga dopolnjena“.</a:t>
            </a:r>
            <a:r>
              <a:rPr lang="en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Sledi preverba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dodatnega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 obveznega obrazca in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dodajanje programa. </a:t>
            </a:r>
            <a:endParaRPr lang="en-SI" sz="1000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S klikom na ikono 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          se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vam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odpre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 okno za dodajanje datotek.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Naložite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 prog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dogodka</a:t>
            </a:r>
            <a:r>
              <a:rPr lang="en-SI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0" name="Povezovalnik: kolenski 29">
            <a:extLst>
              <a:ext uri="{FF2B5EF4-FFF2-40B4-BE49-F238E27FC236}">
                <a16:creationId xmlns:a16="http://schemas.microsoft.com/office/drawing/2014/main" id="{0A2DE24E-A903-58DB-98CB-F4FA3FEBE4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08755" y="3460989"/>
            <a:ext cx="1522980" cy="32945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DBB6B999-542E-3E4F-8C4C-64DC02D63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28237"/>
          <a:stretch/>
        </p:blipFill>
        <p:spPr>
          <a:xfrm>
            <a:off x="1676846" y="1429629"/>
            <a:ext cx="212365" cy="1257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PoljeZBesedilom 27">
            <a:extLst>
              <a:ext uri="{FF2B5EF4-FFF2-40B4-BE49-F238E27FC236}">
                <a16:creationId xmlns:a16="http://schemas.microsoft.com/office/drawing/2014/main" id="{0854EF9D-2889-9472-9120-01497FB88E25}"/>
              </a:ext>
            </a:extLst>
          </p:cNvPr>
          <p:cNvSpPr txBox="1"/>
          <p:nvPr/>
        </p:nvSpPr>
        <p:spPr>
          <a:xfrm>
            <a:off x="457200" y="4387202"/>
            <a:ext cx="7693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000" cap="none" spc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OBVEZNO PREVERITE ALI JE DOPOLNILNI OBRAZEC NALOŽEN KOT DOKUMENT! V </a:t>
            </a:r>
            <a:r>
              <a:rPr lang="sl-SI" sz="1000" cap="none" spc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primeru</a:t>
            </a:r>
            <a:r>
              <a:rPr lang="en-SI" sz="1000" cap="none" spc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ga ni na seznamu, ponovite vnos obrazca kot je opisano na naslednjem slidu.</a:t>
            </a:r>
          </a:p>
        </p:txBody>
      </p:sp>
    </p:spTree>
    <p:extLst>
      <p:ext uri="{BB962C8B-B14F-4D97-AF65-F5344CB8AC3E}">
        <p14:creationId xmlns:p14="http://schemas.microsoft.com/office/powerpoint/2010/main" val="39591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"/>
    </mc:Choice>
    <mc:Fallback xmlns="">
      <p:transition spd="slow" advTm="852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8A66D8B5-F683-260F-78EC-18EAC7AC03B3}"/>
              </a:ext>
            </a:extLst>
          </p:cNvPr>
          <p:cNvSpPr txBox="1">
            <a:spLocks/>
          </p:cNvSpPr>
          <p:nvPr/>
        </p:nvSpPr>
        <p:spPr>
          <a:xfrm>
            <a:off x="457200" y="114134"/>
            <a:ext cx="747848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-100" baseline="0">
                <a:ln>
                  <a:noFill/>
                </a:ln>
                <a:solidFill>
                  <a:srgbClr val="C2A37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sl-SI" sz="1200" cap="none" spc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80CFF900-BB29-41F5-A63A-BA5F91F2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1BEC1F8-A29A-6FA8-BB13-35336BB1B1FC}"/>
              </a:ext>
            </a:extLst>
          </p:cNvPr>
          <p:cNvSpPr txBox="1"/>
          <p:nvPr/>
        </p:nvSpPr>
        <p:spPr>
          <a:xfrm>
            <a:off x="532479" y="1333786"/>
            <a:ext cx="7851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solidFill>
                  <a:srgbClr val="FF0000"/>
                </a:solidFill>
              </a:rPr>
              <a:t>V primeru,</a:t>
            </a:r>
            <a:r>
              <a:rPr lang="en-SI" sz="1000" dirty="0">
                <a:solidFill>
                  <a:srgbClr val="FF0000"/>
                </a:solidFill>
              </a:rPr>
              <a:t> da </a:t>
            </a:r>
            <a:r>
              <a:rPr lang="sl-SI" sz="1000" dirty="0">
                <a:solidFill>
                  <a:srgbClr val="FF0000"/>
                </a:solidFill>
              </a:rPr>
              <a:t>obveznega</a:t>
            </a:r>
            <a:r>
              <a:rPr lang="en-SI" sz="1000" dirty="0">
                <a:solidFill>
                  <a:srgbClr val="FF0000"/>
                </a:solidFill>
              </a:rPr>
              <a:t> </a:t>
            </a:r>
            <a:r>
              <a:rPr lang="sl-SI" sz="1000" dirty="0">
                <a:solidFill>
                  <a:srgbClr val="FF0000"/>
                </a:solidFill>
              </a:rPr>
              <a:t>dopolnilnega</a:t>
            </a:r>
            <a:r>
              <a:rPr lang="en-SI" sz="1000" dirty="0">
                <a:solidFill>
                  <a:srgbClr val="FF0000"/>
                </a:solidFill>
              </a:rPr>
              <a:t> obrazca NI na seznamu datotek ali</a:t>
            </a:r>
            <a:r>
              <a:rPr lang="sl-SI" sz="1000" dirty="0">
                <a:solidFill>
                  <a:srgbClr val="FF0000"/>
                </a:solidFill>
              </a:rPr>
              <a:t> ste v obveznem dopolnilnem obrazcu navedli napačne podatke, žal podatkov ni mogoče več popraviti. V tem primeru morate izpolniti nov obrazec in vanj pravilno vnesti zahtevane podatke.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C3C505B-6A94-B0C5-BC60-262C6B083A09}"/>
              </a:ext>
            </a:extLst>
          </p:cNvPr>
          <p:cNvSpPr txBox="1"/>
          <p:nvPr/>
        </p:nvSpPr>
        <p:spPr>
          <a:xfrm>
            <a:off x="532479" y="1704377"/>
            <a:ext cx="6847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S klikom na ikono        (uredi)</a:t>
            </a:r>
            <a:r>
              <a:rPr lang="en-SI" sz="1000" dirty="0"/>
              <a:t> </a:t>
            </a:r>
            <a:r>
              <a:rPr lang="sl-SI" sz="1000" dirty="0"/>
              <a:t>vlogo</a:t>
            </a:r>
            <a:r>
              <a:rPr lang="en-SI" sz="1000" dirty="0"/>
              <a:t>.</a:t>
            </a:r>
            <a:r>
              <a:rPr lang="sl-SI" sz="1000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2558FF8-5B7B-1C92-4FFC-8F94D090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17" y="1727801"/>
            <a:ext cx="220634" cy="1978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D39E77B-9BFF-6620-83E2-E8F61A5C1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31"/>
          <a:stretch/>
        </p:blipFill>
        <p:spPr>
          <a:xfrm>
            <a:off x="2359230" y="2038564"/>
            <a:ext cx="3194184" cy="30036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46A94B9-9D6C-3C32-2850-59CEDCAA4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95" y="3133074"/>
            <a:ext cx="4077681" cy="910906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3E2F98B6-8383-BE24-B56F-02B3A6B54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320" y="2773569"/>
            <a:ext cx="3396586" cy="1462009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80F81044-E9AF-C1B7-28F5-A15C118A7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639" y="4306652"/>
            <a:ext cx="1639162" cy="33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DDF8DA-0B17-6DBA-091E-57739819CBCB}"/>
              </a:ext>
            </a:extLst>
          </p:cNvPr>
          <p:cNvSpPr txBox="1"/>
          <p:nvPr/>
        </p:nvSpPr>
        <p:spPr>
          <a:xfrm>
            <a:off x="414495" y="2609313"/>
            <a:ext cx="443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900" dirty="0"/>
              <a:t>Na </a:t>
            </a:r>
            <a:r>
              <a:rPr lang="sl-SI" sz="900" dirty="0"/>
              <a:t>Vlogi</a:t>
            </a:r>
            <a:r>
              <a:rPr lang="en-SI" sz="900" dirty="0"/>
              <a:t> </a:t>
            </a:r>
            <a:r>
              <a:rPr lang="sl-SI" sz="900" dirty="0"/>
              <a:t>na gumbu „Prikaži dopolnilni obrazec“</a:t>
            </a:r>
            <a:r>
              <a:rPr lang="en-SI" sz="900" dirty="0"/>
              <a:t> </a:t>
            </a:r>
            <a:r>
              <a:rPr lang="sl-SI" sz="900" dirty="0"/>
              <a:t>odprete</a:t>
            </a:r>
            <a:r>
              <a:rPr lang="en-SI" sz="900" dirty="0"/>
              <a:t> </a:t>
            </a:r>
            <a:r>
              <a:rPr lang="sl-SI" sz="900" dirty="0"/>
              <a:t>dopolnilni</a:t>
            </a:r>
            <a:r>
              <a:rPr lang="en-SI" sz="900" dirty="0"/>
              <a:t> obrazec in vnesete</a:t>
            </a:r>
            <a:r>
              <a:rPr lang="sl-SI" sz="900" dirty="0"/>
              <a:t> podatke. S klikom na gumb „</a:t>
            </a:r>
            <a:r>
              <a:rPr lang="en-SI" sz="900" dirty="0"/>
              <a:t>S</a:t>
            </a:r>
            <a:r>
              <a:rPr lang="sl-SI" sz="900" dirty="0"/>
              <a:t>hrani in zapri“ se bo datoteka naložila k vlogi. </a:t>
            </a:r>
          </a:p>
        </p:txBody>
      </p:sp>
      <p:pic>
        <p:nvPicPr>
          <p:cNvPr id="11" name="Slika 13">
            <a:extLst>
              <a:ext uri="{FF2B5EF4-FFF2-40B4-BE49-F238E27FC236}">
                <a16:creationId xmlns:a16="http://schemas.microsoft.com/office/drawing/2014/main" id="{EF426B47-D359-7825-9B5E-27A6CB1E6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924"/>
          <a:stretch/>
        </p:blipFill>
        <p:spPr>
          <a:xfrm>
            <a:off x="619424" y="2036666"/>
            <a:ext cx="1729378" cy="30036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E55741-F966-F8FB-C530-891EDAC1D141}"/>
              </a:ext>
            </a:extLst>
          </p:cNvPr>
          <p:cNvCxnSpPr>
            <a:cxnSpLocks/>
          </p:cNvCxnSpPr>
          <p:nvPr/>
        </p:nvCxnSpPr>
        <p:spPr>
          <a:xfrm flipH="1">
            <a:off x="1086037" y="2773569"/>
            <a:ext cx="749899" cy="990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A5FDDE-313D-F0C3-F61B-51871B04037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631080" y="2939110"/>
            <a:ext cx="2458632" cy="1551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1F8FBA-3E7F-D38C-0848-249F0D58CC9D}"/>
              </a:ext>
            </a:extLst>
          </p:cNvPr>
          <p:cNvCxnSpPr>
            <a:cxnSpLocks/>
          </p:cNvCxnSpPr>
          <p:nvPr/>
        </p:nvCxnSpPr>
        <p:spPr>
          <a:xfrm>
            <a:off x="1835936" y="1898516"/>
            <a:ext cx="3448758" cy="290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"/>
    </mc:Choice>
    <mc:Fallback xmlns="">
      <p:transition spd="slow" advTm="85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8A66D8B5-F683-260F-78EC-18EAC7AC03B3}"/>
              </a:ext>
            </a:extLst>
          </p:cNvPr>
          <p:cNvSpPr txBox="1">
            <a:spLocks/>
          </p:cNvSpPr>
          <p:nvPr/>
        </p:nvSpPr>
        <p:spPr>
          <a:xfrm>
            <a:off x="457200" y="114134"/>
            <a:ext cx="747848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spc="-100" baseline="0">
                <a:ln>
                  <a:noFill/>
                </a:ln>
                <a:solidFill>
                  <a:srgbClr val="C2A37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sl-SI" sz="1200" cap="none" spc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80CFF900-BB29-41F5-A63A-BA5F91F2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1BEC1F8-A29A-6FA8-BB13-35336BB1B1FC}"/>
              </a:ext>
            </a:extLst>
          </p:cNvPr>
          <p:cNvSpPr txBox="1"/>
          <p:nvPr/>
        </p:nvSpPr>
        <p:spPr>
          <a:xfrm>
            <a:off x="1017528" y="1333786"/>
            <a:ext cx="6490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Da izbrišete prvotno napačno izpolnjeno vlogo, sledite tem korakom: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085D6BA-579B-27B4-25C1-A3EB37D9D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88" y="2313619"/>
            <a:ext cx="7933268" cy="344785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B54A8FD-7764-7972-03F1-63C5CA6F31A9}"/>
              </a:ext>
            </a:extLst>
          </p:cNvPr>
          <p:cNvSpPr txBox="1"/>
          <p:nvPr/>
        </p:nvSpPr>
        <p:spPr>
          <a:xfrm>
            <a:off x="254380" y="1801299"/>
            <a:ext cx="7531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S klikom na ikono       (priloge) se vam odprete okno, kjer so vidne vse priloge, katere ste priložili. S klikom na ikono        izbrišete obrazec, katerega ste nepravilno izpolnili. Brisanje prilog je mogoče, dokler zbornica ne obravnava vloge </a:t>
            </a:r>
            <a:r>
              <a:rPr lang="sl-SI" sz="1000" err="1"/>
              <a:t>oziroma</a:t>
            </a:r>
            <a:r>
              <a:rPr lang="sl-SI" sz="1000"/>
              <a:t>, ko </a:t>
            </a:r>
            <a:r>
              <a:rPr lang="sl-SI" sz="1000" dirty="0"/>
              <a:t>bo veljavnost potrjena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84CFBCC-B77F-5AD0-53B8-4639F2004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50" y="1857949"/>
            <a:ext cx="171879" cy="1400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5B92167-CA48-EF7B-8FF0-9905BA76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064" y="1866103"/>
            <a:ext cx="202583" cy="14470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7" name="Povezovalnik: kolenski 16">
            <a:extLst>
              <a:ext uri="{FF2B5EF4-FFF2-40B4-BE49-F238E27FC236}">
                <a16:creationId xmlns:a16="http://schemas.microsoft.com/office/drawing/2014/main" id="{73CF4049-EC93-D92C-132E-2F49984C0257}"/>
              </a:ext>
            </a:extLst>
          </p:cNvPr>
          <p:cNvCxnSpPr>
            <a:cxnSpLocks/>
          </p:cNvCxnSpPr>
          <p:nvPr/>
        </p:nvCxnSpPr>
        <p:spPr>
          <a:xfrm>
            <a:off x="1357850" y="2002651"/>
            <a:ext cx="6691276" cy="49438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>
            <a:extLst>
              <a:ext uri="{FF2B5EF4-FFF2-40B4-BE49-F238E27FC236}">
                <a16:creationId xmlns:a16="http://schemas.microsoft.com/office/drawing/2014/main" id="{B1D42E08-1079-AFE2-48DC-5DDB627FD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138" y="2717390"/>
            <a:ext cx="3210417" cy="1948681"/>
          </a:xfrm>
          <a:prstGeom prst="rect">
            <a:avLst/>
          </a:prstGeom>
        </p:spPr>
      </p:pic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852CDA75-8A36-E816-1E2A-5A9B9F027AF6}"/>
              </a:ext>
            </a:extLst>
          </p:cNvPr>
          <p:cNvSpPr/>
          <p:nvPr/>
        </p:nvSpPr>
        <p:spPr>
          <a:xfrm>
            <a:off x="7822245" y="3250872"/>
            <a:ext cx="226881" cy="1179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5" name="Povezovalnik: kolenski 24">
            <a:extLst>
              <a:ext uri="{FF2B5EF4-FFF2-40B4-BE49-F238E27FC236}">
                <a16:creationId xmlns:a16="http://schemas.microsoft.com/office/drawing/2014/main" id="{6016C455-52A0-E458-79FD-C4F442305582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6745692" y="2233304"/>
            <a:ext cx="1212926" cy="94018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Slika 32">
            <a:extLst>
              <a:ext uri="{FF2B5EF4-FFF2-40B4-BE49-F238E27FC236}">
                <a16:creationId xmlns:a16="http://schemas.microsoft.com/office/drawing/2014/main" id="{309E2F77-BC01-E255-674E-4E5663D35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062" y="3048703"/>
            <a:ext cx="165333" cy="2290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047362B-A7AE-AF43-FA61-79BC81029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 dirty="0"/>
              <a:t>Lorem ipsum dolor sit amet, consectetuer adipiscing elit.</a:t>
            </a:r>
            <a:endParaRPr lang="en-US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456E6B1-2F78-E231-4D8D-CB77527433A9}"/>
              </a:ext>
            </a:extLst>
          </p:cNvPr>
          <p:cNvSpPr txBox="1"/>
          <p:nvPr/>
        </p:nvSpPr>
        <p:spPr>
          <a:xfrm>
            <a:off x="254380" y="302472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Ob kliku na ikono        se vam okno zapre.</a:t>
            </a:r>
          </a:p>
        </p:txBody>
      </p:sp>
      <p:cxnSp>
        <p:nvCxnSpPr>
          <p:cNvPr id="18" name="Povezovalnik: kolenski 17">
            <a:extLst>
              <a:ext uri="{FF2B5EF4-FFF2-40B4-BE49-F238E27FC236}">
                <a16:creationId xmlns:a16="http://schemas.microsoft.com/office/drawing/2014/main" id="{3D645277-DD70-F37E-4065-6649958863DA}"/>
              </a:ext>
            </a:extLst>
          </p:cNvPr>
          <p:cNvCxnSpPr/>
          <p:nvPr/>
        </p:nvCxnSpPr>
        <p:spPr>
          <a:xfrm>
            <a:off x="1677546" y="3368842"/>
            <a:ext cx="6371580" cy="122378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"/>
    </mc:Choice>
    <mc:Fallback xmlns="">
      <p:transition spd="slow" advTm="85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7DCC94-5154-45EE-7271-EBB354E96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54" y="1151334"/>
            <a:ext cx="4254332" cy="643089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 uspešno 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priložite datoteko programa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vloge ostane nespremenjen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dopolnjena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E5CF5926-EDB1-08D1-6E58-5A9416DFA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254" y="3782215"/>
            <a:ext cx="8229599" cy="1164574"/>
          </a:xfr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13ED45A-D78B-BA7B-7215-0D85809DD15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51254" y="2589278"/>
            <a:ext cx="8229598" cy="1089063"/>
          </a:xfrm>
        </p:spPr>
        <p:txBody>
          <a:bodyPr/>
          <a:lstStyle/>
          <a:p>
            <a:endParaRPr lang="sl-SI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Vlogo bo sedaj pregledal svetovalec za kreditne točke in po njegovem pregledu ustrezno označil ali vloga izpolnjuje vse potrebne zahteve (torej ali je popolna). Na podlagi te, se bo </a:t>
            </a:r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vloge 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spremenil na: - </a:t>
            </a:r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»VLOGA POPOLNA»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»VLOGA NEPOPOLNA».</a:t>
            </a:r>
          </a:p>
          <a:p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 se vaša vloga označi » VLOGA NEPOPOLNA », boste morali dostaviti dokumente, da bi izpolnili zahteve za popolno vlogo. 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klikom na  ikono        vas v polju „</a:t>
            </a:r>
            <a:r>
              <a:rPr lang="sl-SI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Opomba – postopek</a:t>
            </a:r>
            <a:r>
              <a:rPr lang="sl-SI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svetovalec za kreditne točke obvesti, katere dokumente je potrebno še priložiti za popolno vlogo.</a:t>
            </a: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A49123A2-327D-8688-65D7-6CE20B617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7924B"/>
              </a:clrFrom>
              <a:clrTo>
                <a:srgbClr val="E7924B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30147" t="25800" r="13906"/>
          <a:stretch/>
        </p:blipFill>
        <p:spPr>
          <a:xfrm>
            <a:off x="587828" y="3267381"/>
            <a:ext cx="213132" cy="233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2B232F6-774A-E17B-6819-DEB741D77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53" y="1845939"/>
            <a:ext cx="8229599" cy="721594"/>
          </a:xfrm>
          <a:prstGeom prst="rect">
            <a:avLst/>
          </a:prstGeom>
        </p:spPr>
      </p:pic>
      <p:sp>
        <p:nvSpPr>
          <p:cNvPr id="9" name="Puščica: gor 8">
            <a:extLst>
              <a:ext uri="{FF2B5EF4-FFF2-40B4-BE49-F238E27FC236}">
                <a16:creationId xmlns:a16="http://schemas.microsoft.com/office/drawing/2014/main" id="{8CCA4342-5D95-0C7E-B290-B3B29164A502}"/>
              </a:ext>
            </a:extLst>
          </p:cNvPr>
          <p:cNvSpPr/>
          <p:nvPr/>
        </p:nvSpPr>
        <p:spPr>
          <a:xfrm>
            <a:off x="7631460" y="2472050"/>
            <a:ext cx="155722" cy="250524"/>
          </a:xfrm>
          <a:prstGeom prst="up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408050C-FA6A-251B-1E5C-F809EC3E22D2}"/>
              </a:ext>
            </a:extLst>
          </p:cNvPr>
          <p:cNvSpPr txBox="1"/>
          <p:nvPr/>
        </p:nvSpPr>
        <p:spPr>
          <a:xfrm>
            <a:off x="495014" y="281883"/>
            <a:ext cx="58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476EC45-3C2A-5820-6797-DEE101FEB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2"/>
    </mc:Choice>
    <mc:Fallback xmlns="">
      <p:transition spd="slow" advTm="103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FB5B57A7-2D0B-496F-3DD9-A3BD64EEC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5" b="10802"/>
          <a:stretch/>
        </p:blipFill>
        <p:spPr>
          <a:xfrm>
            <a:off x="316259" y="1191087"/>
            <a:ext cx="5015508" cy="2480263"/>
          </a:xfrm>
          <a:prstGeom prst="rect">
            <a:avLst/>
          </a:prstGeom>
        </p:spPr>
      </p:pic>
      <p:sp>
        <p:nvSpPr>
          <p:cNvPr id="9" name="Puščica: levo 8">
            <a:extLst>
              <a:ext uri="{FF2B5EF4-FFF2-40B4-BE49-F238E27FC236}">
                <a16:creationId xmlns:a16="http://schemas.microsoft.com/office/drawing/2014/main" id="{7B668491-AF81-C126-E121-202E08BFFAD0}"/>
              </a:ext>
            </a:extLst>
          </p:cNvPr>
          <p:cNvSpPr/>
          <p:nvPr/>
        </p:nvSpPr>
        <p:spPr>
          <a:xfrm>
            <a:off x="2543872" y="1814840"/>
            <a:ext cx="1302192" cy="460847"/>
          </a:xfrm>
          <a:prstGeom prst="left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" dirty="0">
                <a:highlight>
                  <a:srgbClr val="000000"/>
                </a:highlight>
              </a:rPr>
              <a:t>Dopolnitev manjkajoče priloge</a:t>
            </a:r>
          </a:p>
        </p:txBody>
      </p:sp>
      <p:sp>
        <p:nvSpPr>
          <p:cNvPr id="14" name="Pravokotnik: zgornja vogala – en zaokrožen in en odrezan 13">
            <a:extLst>
              <a:ext uri="{FF2B5EF4-FFF2-40B4-BE49-F238E27FC236}">
                <a16:creationId xmlns:a16="http://schemas.microsoft.com/office/drawing/2014/main" id="{BF023BC3-C1C7-8EE6-9623-2DA713872992}"/>
              </a:ext>
            </a:extLst>
          </p:cNvPr>
          <p:cNvSpPr/>
          <p:nvPr/>
        </p:nvSpPr>
        <p:spPr>
          <a:xfrm>
            <a:off x="1620549" y="3801052"/>
            <a:ext cx="3148837" cy="279512"/>
          </a:xfrm>
          <a:prstGeom prst="snipRoundRect">
            <a:avLst/>
          </a:prstGeom>
          <a:solidFill>
            <a:srgbClr val="193D6E"/>
          </a:solidFill>
          <a:ln>
            <a:solidFill>
              <a:srgbClr val="003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Status vloge se spremeni – VLOGA DOPOLNJENA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C70EE217-77B0-0ED7-DD84-C8F37E953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68" y="4242479"/>
            <a:ext cx="8331582" cy="772464"/>
          </a:xfrm>
          <a:prstGeom prst="rect">
            <a:avLst/>
          </a:prstGeom>
        </p:spPr>
      </p:pic>
      <p:cxnSp>
        <p:nvCxnSpPr>
          <p:cNvPr id="20" name="Povezovalnik: kolenski 19">
            <a:extLst>
              <a:ext uri="{FF2B5EF4-FFF2-40B4-BE49-F238E27FC236}">
                <a16:creationId xmlns:a16="http://schemas.microsoft.com/office/drawing/2014/main" id="{010D2A8D-E8BB-D57B-E015-83870A6A329F}"/>
              </a:ext>
            </a:extLst>
          </p:cNvPr>
          <p:cNvCxnSpPr/>
          <p:nvPr/>
        </p:nvCxnSpPr>
        <p:spPr>
          <a:xfrm>
            <a:off x="4076700" y="4080564"/>
            <a:ext cx="3587750" cy="81915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B3CC717-A97E-F964-C6D7-12881AFDDEDF}"/>
              </a:ext>
            </a:extLst>
          </p:cNvPr>
          <p:cNvSpPr txBox="1"/>
          <p:nvPr/>
        </p:nvSpPr>
        <p:spPr>
          <a:xfrm>
            <a:off x="433137" y="295633"/>
            <a:ext cx="568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</a:p>
        </p:txBody>
      </p:sp>
    </p:spTree>
    <p:extLst>
      <p:ext uri="{BB962C8B-B14F-4D97-AF65-F5344CB8AC3E}">
        <p14:creationId xmlns:p14="http://schemas.microsoft.com/office/powerpoint/2010/main" val="4081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BFF24-F7C2-BC11-595B-EB40A386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58" y="51690"/>
            <a:ext cx="7453993" cy="857250"/>
          </a:xfrm>
        </p:spPr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960827C5-0DC6-ED8F-C479-A475A2390BFD}"/>
              </a:ext>
            </a:extLst>
          </p:cNvPr>
          <p:cNvSpPr/>
          <p:nvPr/>
        </p:nvSpPr>
        <p:spPr>
          <a:xfrm>
            <a:off x="222544" y="2592096"/>
            <a:ext cx="7367664" cy="476002"/>
          </a:xfrm>
          <a:prstGeom prst="roundRect">
            <a:avLst/>
          </a:prstGeom>
          <a:solidFill>
            <a:srgbClr val="193D6E"/>
          </a:solidFill>
          <a:ln>
            <a:solidFill>
              <a:srgbClr val="003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100" b="1" dirty="0">
                <a:latin typeface="Calibri" panose="020F0502020204030204" pitchFamily="34" charset="0"/>
                <a:cs typeface="Calibri" panose="020F0502020204030204" pitchFamily="34" charset="0"/>
              </a:rPr>
              <a:t>Ko se status postopka spremeni v </a:t>
            </a:r>
            <a:r>
              <a:rPr lang="sl-SI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sl-SI" sz="1100" b="1" dirty="0">
                <a:latin typeface="Calibri" panose="020F0502020204030204" pitchFamily="34" charset="0"/>
                <a:cs typeface="Calibri" panose="020F0502020204030204" pitchFamily="34" charset="0"/>
              </a:rPr>
              <a:t>Veljavnost potrjena</a:t>
            </a:r>
            <a:r>
              <a:rPr lang="sl-SI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sl-SI" sz="1100" b="1" dirty="0">
                <a:latin typeface="Calibri" panose="020F0502020204030204" pitchFamily="34" charset="0"/>
                <a:cs typeface="Calibri" panose="020F0502020204030204" pitchFamily="34" charset="0"/>
              </a:rPr>
              <a:t>, se barva termina spremeni v zeleno. Na terminu bodo vidne dodeljene točke, kar pomeni, da je postopek ocenjevanja zaključen. </a:t>
            </a:r>
            <a:r>
              <a:rPr lang="sl-SI" sz="11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Vloge v tem primeru ni mogoče več popravljati ali dodajati priloge.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B1C11B-B438-741B-94B3-3F5757DF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" y="1674856"/>
            <a:ext cx="8765865" cy="4760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9694FA5-364A-C684-B228-065EBBB90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" y="3280979"/>
            <a:ext cx="8765866" cy="507627"/>
          </a:xfrm>
          <a:prstGeom prst="rect">
            <a:avLst/>
          </a:prstGeom>
        </p:spPr>
      </p:pic>
      <p:cxnSp>
        <p:nvCxnSpPr>
          <p:cNvPr id="11" name="Povezovalnik: kolenski 10">
            <a:extLst>
              <a:ext uri="{FF2B5EF4-FFF2-40B4-BE49-F238E27FC236}">
                <a16:creationId xmlns:a16="http://schemas.microsoft.com/office/drawing/2014/main" id="{813BAD55-C3CC-4961-E3F7-C15D193FFAD3}"/>
              </a:ext>
            </a:extLst>
          </p:cNvPr>
          <p:cNvCxnSpPr/>
          <p:nvPr/>
        </p:nvCxnSpPr>
        <p:spPr>
          <a:xfrm>
            <a:off x="2777576" y="2763789"/>
            <a:ext cx="5197642" cy="88693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870934B-BB0A-03B5-810D-82A0676DA668}"/>
              </a:ext>
            </a:extLst>
          </p:cNvPr>
          <p:cNvSpPr txBox="1"/>
          <p:nvPr/>
        </p:nvSpPr>
        <p:spPr>
          <a:xfrm>
            <a:off x="371475" y="1214438"/>
            <a:ext cx="699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Vlogo bo sedaj pregledal svetovalec za kreditne točke  in jo označi s statusom </a:t>
            </a:r>
            <a:r>
              <a:rPr lang="sl-SI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sl-SI" sz="10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VLOGA POPOLNA</a:t>
            </a:r>
            <a:r>
              <a:rPr lang="sl-SI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».</a:t>
            </a:r>
            <a:r>
              <a:rPr lang="sl-SI" sz="10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Vloga izpolnjuje vse zahteve in gre v postopek ocenjevanja.</a:t>
            </a:r>
            <a:endParaRPr lang="sl-SI" sz="1000" dirty="0"/>
          </a:p>
        </p:txBody>
      </p:sp>
      <p:cxnSp>
        <p:nvCxnSpPr>
          <p:cNvPr id="10" name="Povezovalnik: kolenski 9">
            <a:extLst>
              <a:ext uri="{FF2B5EF4-FFF2-40B4-BE49-F238E27FC236}">
                <a16:creationId xmlns:a16="http://schemas.microsoft.com/office/drawing/2014/main" id="{2A436F58-1299-D79B-416C-83E5F66E5974}"/>
              </a:ext>
            </a:extLst>
          </p:cNvPr>
          <p:cNvCxnSpPr/>
          <p:nvPr/>
        </p:nvCxnSpPr>
        <p:spPr>
          <a:xfrm>
            <a:off x="4572000" y="1426130"/>
            <a:ext cx="3403218" cy="61293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CA531A-36FD-A1D5-07ED-2ABFDE6AB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5"/>
    </mc:Choice>
    <mc:Fallback xmlns="">
      <p:transition spd="slow" advTm="1126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9347E7F-A185-211D-8095-BC15C82006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598140"/>
            <a:ext cx="8523890" cy="416636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sz="1200" dirty="0">
                <a:solidFill>
                  <a:schemeClr val="bg1"/>
                </a:solidFill>
              </a:rPr>
              <a:t>IKONA TABEL </a:t>
            </a:r>
          </a:p>
          <a:p>
            <a:pPr marL="114300" indent="0">
              <a:buNone/>
            </a:pPr>
            <a:endParaRPr lang="sl-SI" sz="12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sl-SI" sz="12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l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DODAJANJE TERMINA</a:t>
            </a:r>
          </a:p>
          <a:p>
            <a:pPr>
              <a:buFontTx/>
              <a:buChar char="-"/>
            </a:pPr>
            <a:r>
              <a:rPr lang="sl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UREJANJE TERMINA</a:t>
            </a:r>
          </a:p>
          <a:p>
            <a:pPr>
              <a:buFontTx/>
              <a:buChar char="-"/>
            </a:pPr>
            <a:r>
              <a:rPr lang="sl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DODAJANJE ALI BRISANJE PRILOG</a:t>
            </a:r>
          </a:p>
          <a:p>
            <a:pPr>
              <a:buFontTx/>
              <a:buChar char="-"/>
            </a:pPr>
            <a:r>
              <a:rPr lang="sl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KOPIRANJE VLOG</a:t>
            </a:r>
            <a:r>
              <a:rPr lang="en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 TEM USTVARITE NOVO VLOGO Z ENAKIMI PODATKI, KI JIH LAHKO SPREMENITE</a:t>
            </a:r>
          </a:p>
          <a:p>
            <a:pPr>
              <a:buFontTx/>
              <a:buChar char="-"/>
            </a:pPr>
            <a:r>
              <a:rPr lang="en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DODAJANJE AKTIVNIH UDELEŽENCEV</a:t>
            </a: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PRIMERU TEŽAV PRI VNOSU POKLIČITE NA TEL.: 01 307 21 74 ALI PIŠITE NA </a:t>
            </a:r>
            <a:r>
              <a:rPr lang="en-SI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PODPORA@ZZS-MCS.SI</a:t>
            </a: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9161510-06AC-F045-FE31-E364CCFD10E5}"/>
              </a:ext>
            </a:extLst>
          </p:cNvPr>
          <p:cNvSpPr/>
          <p:nvPr/>
        </p:nvSpPr>
        <p:spPr>
          <a:xfrm>
            <a:off x="1187684" y="2488302"/>
            <a:ext cx="5727032" cy="446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IZPIS POTRDILO O DODELJENIH KREDITIH TOČKAH IZPIŠETE S KLIKOM NA IKONO 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FB1108E-677A-A066-3238-64BAED69B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4" y="2553269"/>
            <a:ext cx="322794" cy="2440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B7874D9-8C39-1930-8320-BCEC3EE49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6310"/>
          <a:stretch/>
        </p:blipFill>
        <p:spPr>
          <a:xfrm>
            <a:off x="694394" y="1786176"/>
            <a:ext cx="273890" cy="1738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6F3F23E-EAFC-E623-E83F-E4B315BD3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98" y="1294867"/>
            <a:ext cx="278757" cy="2204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80071CE-AEA5-5C81-1BC1-FB0F05CFE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94" y="1990142"/>
            <a:ext cx="278757" cy="2077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5D2E143B-3D47-6192-C985-335F593F9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94" y="1555768"/>
            <a:ext cx="278757" cy="1968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Označba mesta noge 1">
            <a:extLst>
              <a:ext uri="{FF2B5EF4-FFF2-40B4-BE49-F238E27FC236}">
                <a16:creationId xmlns:a16="http://schemas.microsoft.com/office/drawing/2014/main" id="{B87F1077-02CA-CCC8-6D4A-DE20551B8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D4F23-ECF0-354B-CF1A-93E005865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65" y="2177282"/>
            <a:ext cx="285790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3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200" cap="none" spc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Obiščemo spletno stran zbornice </a:t>
            </a:r>
            <a:r>
              <a:rPr lang="en-US" sz="1200" cap="none" spc="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https://www.zdravniskazbornica.si/</a:t>
            </a:r>
            <a:r>
              <a:rPr lang="sl-SI" sz="1200" cap="none" spc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kjer se prijavimo s svojim uporabniškim imenom in geslom.</a:t>
            </a:r>
            <a:endParaRPr lang="sl-SI" sz="1200" cap="none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značba mesta vsebine 3" descr="Slika, ki vsebuje besede spletno mesto&#10;&#10;Opis je samodejno ustvarjen">
            <a:extLst>
              <a:ext uri="{FF2B5EF4-FFF2-40B4-BE49-F238E27FC236}">
                <a16:creationId xmlns:a16="http://schemas.microsoft.com/office/drawing/2014/main" id="{F7771284-C34B-D4A1-E257-A37BF79D9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564" y="1152022"/>
            <a:ext cx="8387660" cy="3128964"/>
          </a:xfrm>
          <a:prstGeom prst="rect">
            <a:avLst/>
          </a:prstGeom>
        </p:spPr>
      </p:pic>
      <p:sp>
        <p:nvSpPr>
          <p:cNvPr id="5" name="Puščica: gor 4">
            <a:extLst>
              <a:ext uri="{FF2B5EF4-FFF2-40B4-BE49-F238E27FC236}">
                <a16:creationId xmlns:a16="http://schemas.microsoft.com/office/drawing/2014/main" id="{E1355786-F513-D1CE-1549-3D0EDE48F99F}"/>
              </a:ext>
            </a:extLst>
          </p:cNvPr>
          <p:cNvSpPr/>
          <p:nvPr/>
        </p:nvSpPr>
        <p:spPr>
          <a:xfrm>
            <a:off x="8030220" y="1400175"/>
            <a:ext cx="187949" cy="2928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531945F-D8F3-FFB9-C8C9-444C97198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4"/>
    </mc:Choice>
    <mc:Fallback xmlns="">
      <p:transition spd="slow" advTm="83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B541D-968F-5DD1-792F-6E991F5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cs typeface="Calibri" panose="020F0502020204030204" pitchFamily="34" charset="0"/>
              </a:rPr>
              <a:t>PREGLED SPLETNIH PRIJAV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5130C40-F253-6B7E-BBCE-391070AD0B89}"/>
              </a:ext>
            </a:extLst>
          </p:cNvPr>
          <p:cNvSpPr txBox="1"/>
          <p:nvPr/>
        </p:nvSpPr>
        <p:spPr>
          <a:xfrm>
            <a:off x="304758" y="1402097"/>
            <a:ext cx="251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klikom</a:t>
            </a:r>
            <a:r>
              <a:rPr lang="en-US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gumb »</a:t>
            </a:r>
            <a:r>
              <a:rPr lang="sl-SI" sz="1200" u="sng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200" u="sng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organizatorje</a:t>
            </a:r>
            <a:r>
              <a:rPr lang="en-US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«, </a:t>
            </a:r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vam odpre novo okno</a:t>
            </a:r>
            <a:r>
              <a:rPr lang="en-US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kjer se prijavite s svojim </a:t>
            </a:r>
            <a:r>
              <a:rPr lang="en-US" sz="1200" u="sng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uporabniškim imenom in geslom</a:t>
            </a:r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200" dirty="0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8753EA06-433A-56DA-F900-733FDFD9F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63" b="21144"/>
          <a:stretch/>
        </p:blipFill>
        <p:spPr>
          <a:xfrm>
            <a:off x="2924652" y="1527677"/>
            <a:ext cx="5449327" cy="1589321"/>
          </a:xfrm>
        </p:spPr>
      </p:pic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0513B2E3-EF72-2064-4819-94033BAB6A73}"/>
              </a:ext>
            </a:extLst>
          </p:cNvPr>
          <p:cNvSpPr/>
          <p:nvPr/>
        </p:nvSpPr>
        <p:spPr>
          <a:xfrm>
            <a:off x="7159548" y="1978158"/>
            <a:ext cx="495013" cy="1925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E44171F-278B-077A-84FB-C82B9910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12" y="2979265"/>
            <a:ext cx="1189440" cy="1733823"/>
          </a:xfrm>
          <a:prstGeom prst="rect">
            <a:avLst/>
          </a:prstGeom>
        </p:spPr>
      </p:pic>
      <p:sp>
        <p:nvSpPr>
          <p:cNvPr id="14" name="Puščica: levo 13">
            <a:extLst>
              <a:ext uri="{FF2B5EF4-FFF2-40B4-BE49-F238E27FC236}">
                <a16:creationId xmlns:a16="http://schemas.microsoft.com/office/drawing/2014/main" id="{AC1DC778-C955-CA85-38D1-90782C45FBC5}"/>
              </a:ext>
            </a:extLst>
          </p:cNvPr>
          <p:cNvSpPr/>
          <p:nvPr/>
        </p:nvSpPr>
        <p:spPr>
          <a:xfrm>
            <a:off x="3096721" y="3971068"/>
            <a:ext cx="605017" cy="1122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DE3060F-C890-F821-B83B-37D2D414F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8"/>
    </mc:Choice>
    <mc:Fallback xmlns="">
      <p:transition spd="slow" advTm="97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A1E1D3-CE83-7CBE-3D79-91BE02D920A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sl-SI" sz="1800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</a:t>
            </a:r>
            <a:endParaRPr lang="sl-SI" sz="1800" cap="none" spc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FF0BF0-12A0-EA2B-DCC5-5F9D9685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92" y="1332869"/>
            <a:ext cx="6933808" cy="318423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357688D-7DC1-5AC9-379D-FEE10EFD5460}"/>
              </a:ext>
            </a:extLst>
          </p:cNvPr>
          <p:cNvSpPr/>
          <p:nvPr/>
        </p:nvSpPr>
        <p:spPr>
          <a:xfrm flipV="1">
            <a:off x="6942508" y="1595348"/>
            <a:ext cx="311512" cy="185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A264A63D-BFDE-0981-A9C4-3F37A7D1443B}"/>
              </a:ext>
            </a:extLst>
          </p:cNvPr>
          <p:cNvSpPr/>
          <p:nvPr/>
        </p:nvSpPr>
        <p:spPr>
          <a:xfrm>
            <a:off x="2302059" y="2883736"/>
            <a:ext cx="439545" cy="205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1CC846-E414-C8A1-576B-0FE284E9F05E}"/>
              </a:ext>
            </a:extLst>
          </p:cNvPr>
          <p:cNvSpPr txBox="1"/>
          <p:nvPr/>
        </p:nvSpPr>
        <p:spPr>
          <a:xfrm>
            <a:off x="259831" y="1560297"/>
            <a:ext cx="1904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Če želite oddati vlogo, poiščite zavihek </a:t>
            </a:r>
            <a:r>
              <a:rPr lang="en-US" sz="1000" cap="none" spc="0" dirty="0"/>
              <a:t>»</a:t>
            </a:r>
            <a:r>
              <a:rPr lang="sl-SI" sz="1000" u="sng" cap="none" spc="0" dirty="0"/>
              <a:t>V</a:t>
            </a:r>
            <a:r>
              <a:rPr lang="en-US" sz="1000" u="sng" cap="none" spc="0" dirty="0"/>
              <a:t>loga</a:t>
            </a:r>
            <a:r>
              <a:rPr lang="en-US" sz="1000" cap="none" spc="0" dirty="0"/>
              <a:t>« </a:t>
            </a:r>
            <a:r>
              <a:rPr lang="sl-SI" sz="10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in kliknite nanjo. Od tam izberite </a:t>
            </a:r>
            <a:r>
              <a:rPr lang="en-US" sz="1000" cap="none" spc="0" dirty="0"/>
              <a:t>»</a:t>
            </a:r>
            <a:r>
              <a:rPr lang="sl-SI" sz="1000" u="sng" cap="none" spc="0" dirty="0"/>
              <a:t>Nova vl</a:t>
            </a:r>
            <a:r>
              <a:rPr lang="en-US" sz="1000" u="sng" cap="none" spc="0" dirty="0"/>
              <a:t>oga</a:t>
            </a:r>
            <a:r>
              <a:rPr lang="en-US" sz="1000" cap="none" spc="0" dirty="0"/>
              <a:t>« </a:t>
            </a:r>
            <a:r>
              <a:rPr lang="sl-SI" sz="10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da začnete postopek oddaje  vloge. Če imate težave pri iskanju ali izpolnjevanju vloge se obrnite na  elektronski naslov:  podpora@zzs-mcs.si.</a:t>
            </a:r>
            <a:endParaRPr lang="sl-SI" sz="1000" dirty="0"/>
          </a:p>
        </p:txBody>
      </p: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EF855EBD-F0C3-82AC-64F5-FF0040270E04}"/>
              </a:ext>
            </a:extLst>
          </p:cNvPr>
          <p:cNvCxnSpPr/>
          <p:nvPr/>
        </p:nvCxnSpPr>
        <p:spPr>
          <a:xfrm flipV="1">
            <a:off x="1148156" y="1688315"/>
            <a:ext cx="5740782" cy="92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ovezovalnik: kolenski 21">
            <a:extLst>
              <a:ext uri="{FF2B5EF4-FFF2-40B4-BE49-F238E27FC236}">
                <a16:creationId xmlns:a16="http://schemas.microsoft.com/office/drawing/2014/main" id="{8F8A5BE3-D87C-6C26-0CF0-E7B2823DA6B2}"/>
              </a:ext>
            </a:extLst>
          </p:cNvPr>
          <p:cNvCxnSpPr/>
          <p:nvPr/>
        </p:nvCxnSpPr>
        <p:spPr>
          <a:xfrm>
            <a:off x="457200" y="2220265"/>
            <a:ext cx="1752992" cy="779069"/>
          </a:xfrm>
          <a:prstGeom prst="bentConnector3">
            <a:avLst>
              <a:gd name="adj1" fmla="val 8961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D6378F8-DAF9-0FB3-E4ED-C5DF9A786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"/>
    </mc:Choice>
    <mc:Fallback xmlns="">
      <p:transition spd="slow" advTm="119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značba mesta vsebine 19">
            <a:extLst>
              <a:ext uri="{FF2B5EF4-FFF2-40B4-BE49-F238E27FC236}">
                <a16:creationId xmlns:a16="http://schemas.microsoft.com/office/drawing/2014/main" id="{CC5C6B0B-9479-F0DA-5907-740A3B55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l-SI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Vpisati je potrebno  naslov izobraževanja, datum dogodka in ostale podatke, ki sledijo v nadaljevanju vloge.</a:t>
            </a:r>
            <a:endParaRPr lang="sl-SI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193FB101-FFF6-6FFE-7470-6D9F9990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7" y="1451647"/>
            <a:ext cx="7124025" cy="3403095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07CAF0E-E502-B3FF-DB8D-1177685416EA}"/>
              </a:ext>
            </a:extLst>
          </p:cNvPr>
          <p:cNvSpPr txBox="1"/>
          <p:nvPr/>
        </p:nvSpPr>
        <p:spPr>
          <a:xfrm>
            <a:off x="457200" y="288758"/>
            <a:ext cx="577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847CFF6-828B-9202-9A59-E1E6FF191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9"/>
    </mc:Choice>
    <mc:Fallback xmlns="">
      <p:transition spd="slow" advTm="97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FB05AEA-0551-4D1A-E41D-84F2881B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134"/>
            <a:ext cx="7478486" cy="857250"/>
          </a:xfrm>
        </p:spPr>
        <p:txBody>
          <a:bodyPr anchor="ctr">
            <a:normAutofit/>
          </a:bodyPr>
          <a:lstStyle/>
          <a:p>
            <a:br>
              <a:rPr lang="sl-SI"/>
            </a:br>
            <a:endParaRPr lang="en-US"/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E915988C-8AD7-8B75-E429-46F185311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593758"/>
              </p:ext>
            </p:extLst>
          </p:nvPr>
        </p:nvGraphicFramePr>
        <p:xfrm>
          <a:off x="457200" y="1200150"/>
          <a:ext cx="8117490" cy="328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176E096-8783-27EA-AE68-05F498503E5B}"/>
              </a:ext>
            </a:extLst>
          </p:cNvPr>
          <p:cNvSpPr txBox="1"/>
          <p:nvPr/>
        </p:nvSpPr>
        <p:spPr>
          <a:xfrm>
            <a:off x="701269" y="469336"/>
            <a:ext cx="288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AF6EA33-4571-5297-F3CC-2DEA19E6F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4"/>
    </mc:Choice>
    <mc:Fallback xmlns="">
      <p:transition spd="slow" advTm="119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3F22EE-3C92-BEDA-807E-F59D8DC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ODDAJA VLOGE – </a:t>
            </a:r>
            <a:r>
              <a:rPr lang="en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l-SI" sz="1800" b="1" cap="none" spc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amoizpopolnjevanja</a:t>
            </a:r>
            <a:r>
              <a:rPr lang="sl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sl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testnimi</a:t>
            </a:r>
            <a:r>
              <a:rPr lang="en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b="1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vprašanji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0B41351-ACFC-34DE-5328-A0FEF29BB007}"/>
              </a:ext>
            </a:extLst>
          </p:cNvPr>
          <p:cNvSpPr txBox="1"/>
          <p:nvPr/>
        </p:nvSpPr>
        <p:spPr>
          <a:xfrm>
            <a:off x="455746" y="1409413"/>
            <a:ext cx="23883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Oblika</a:t>
            </a:r>
            <a:r>
              <a:rPr lang="en-SI" sz="1200" dirty="0">
                <a:latin typeface="Calibri" panose="020F0502020204030204" pitchFamily="34" charset="0"/>
                <a:cs typeface="Calibri" panose="020F0502020204030204" pitchFamily="34" charset="0"/>
              </a:rPr>
              <a:t> je namenjena spletnim izobraževanjem, ki trajajo daljše terminsko obdobje.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Udeleženec</a:t>
            </a:r>
            <a:r>
              <a:rPr lang="en-SI" sz="1200" dirty="0">
                <a:latin typeface="Calibri" panose="020F0502020204030204" pitchFamily="34" charset="0"/>
                <a:cs typeface="Calibri" panose="020F0502020204030204" pitchFamily="34" charset="0"/>
              </a:rPr>
              <a:t> ga uspešno zaključi, če pravilno odgovori na določeno število vprašanj. </a:t>
            </a:r>
          </a:p>
          <a:p>
            <a:endParaRPr lang="en-SI" sz="1200" cap="none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zbrana oblika </a:t>
            </a:r>
            <a:r>
              <a:rPr lang="sl-SI" sz="1200" b="1" dirty="0">
                <a:solidFill>
                  <a:schemeClr val="tx1"/>
                </a:solidFill>
              </a:rPr>
              <a:t>»</a:t>
            </a:r>
            <a:r>
              <a:rPr lang="sl-SI" sz="12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Samoizpoplnjevanje s testnimi vprašanji</a:t>
            </a:r>
            <a:r>
              <a:rPr lang="sl-SI" sz="1200" b="1" dirty="0">
                <a:solidFill>
                  <a:schemeClr val="tx1"/>
                </a:solidFill>
              </a:rPr>
              <a:t>»</a:t>
            </a:r>
            <a:r>
              <a:rPr lang="sl-SI" sz="1200" dirty="0">
                <a:solidFill>
                  <a:schemeClr val="tx1"/>
                </a:solidFill>
              </a:rPr>
              <a:t> </a:t>
            </a:r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zahteva vnos </a:t>
            </a:r>
            <a:r>
              <a:rPr lang="sl-SI" sz="1200" b="1" dirty="0">
                <a:solidFill>
                  <a:schemeClr val="tx1"/>
                </a:solidFill>
              </a:rPr>
              <a:t>»</a:t>
            </a:r>
            <a:r>
              <a:rPr lang="sl-SI" sz="1200" b="1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Števila vprašanj</a:t>
            </a:r>
            <a:r>
              <a:rPr lang="en-SI" sz="1200" b="1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” – </a:t>
            </a:r>
            <a:r>
              <a:rPr lang="sl-SI" sz="12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celotno</a:t>
            </a:r>
            <a:r>
              <a:rPr lang="en-SI" sz="12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2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število</a:t>
            </a:r>
            <a:r>
              <a:rPr lang="en-SI" sz="1200" cap="none" spc="0" dirty="0">
                <a:latin typeface="Calibri" panose="020F0502020204030204" pitchFamily="34" charset="0"/>
                <a:cs typeface="Calibri" panose="020F0502020204030204" pitchFamily="34" charset="0"/>
              </a:rPr>
              <a:t> vprašanj, ki </a:t>
            </a:r>
            <a:r>
              <a:rPr lang="en-SI" sz="1200" dirty="0">
                <a:latin typeface="Calibri" panose="020F0502020204030204" pitchFamily="34" charset="0"/>
                <a:cs typeface="Calibri" panose="020F0502020204030204" pitchFamily="34" charset="0"/>
              </a:rPr>
              <a:t>so namenjena preverjanju znanja</a:t>
            </a:r>
            <a:r>
              <a:rPr lang="sl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SI" sz="1200" cap="none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1200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78D72B5-19F1-A5BF-A735-CDCFDCC8E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A79808-0BD2-8FB6-DBFA-ED836D0B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41" y="1106543"/>
            <a:ext cx="5272974" cy="3285055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1EC91FB2-B6D5-9337-5286-84757E86369E}"/>
              </a:ext>
            </a:extLst>
          </p:cNvPr>
          <p:cNvSpPr/>
          <p:nvPr/>
        </p:nvSpPr>
        <p:spPr>
          <a:xfrm>
            <a:off x="3253278" y="3567429"/>
            <a:ext cx="1203158" cy="225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15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8"/>
    </mc:Choice>
    <mc:Fallback xmlns="">
      <p:transition spd="slow" advTm="82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96A523-E56D-EFDF-7B81-0A360F98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117490" cy="3829216"/>
          </a:xfrm>
          <a:ln>
            <a:solidFill>
              <a:srgbClr val="193D6E"/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V kolikor ima dogodek omejeno število udeležencev, je potrebno v polje »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Št. Udeležencev»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vnesti </a:t>
            </a:r>
            <a:r>
              <a:rPr lang="sl-SI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 število. Sistem bo v tem primeru omejil število prijav na največje število že prijavljenih udeležencev ter v nadalje prijave ne bodo več mogoče.</a:t>
            </a:r>
          </a:p>
          <a:p>
            <a:pPr marL="114300" indent="0">
              <a:buNone/>
            </a:pP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Enako velja tudi za 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hibridne dogodke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, kar pomeni, da bo sistem omejil število udeležencev, ki se lahko udeležijo dogodka v živo.</a:t>
            </a: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V oknu »</a:t>
            </a:r>
            <a:r>
              <a:rPr lang="sl-SI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Objava prijave» </a:t>
            </a:r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(izberite tip) – katera omogoča različne možnosti objave in prijave udeležencem na izobraževanja preko spletne strani </a:t>
            </a:r>
            <a:r>
              <a:rPr lang="sl-SI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https://www.domusmedica.si/domus-medica#izobrazevanja-zbornice.</a:t>
            </a: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id="{A246A610-B093-29A8-E244-9993AC61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0" y="2004113"/>
            <a:ext cx="7716166" cy="1399635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2EAA765B-C289-BCFE-8859-A430A67A1D10}"/>
              </a:ext>
            </a:extLst>
          </p:cNvPr>
          <p:cNvSpPr/>
          <p:nvPr/>
        </p:nvSpPr>
        <p:spPr>
          <a:xfrm>
            <a:off x="858524" y="2373252"/>
            <a:ext cx="2888454" cy="259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0037F42-12DE-0D9E-AE5E-E07AA416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0" y="3943350"/>
            <a:ext cx="7695238" cy="98095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7C56D9D-4E3C-C7ED-49D1-06FF50903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985" y="4019177"/>
            <a:ext cx="2638793" cy="905125"/>
          </a:xfrm>
          <a:prstGeom prst="rect">
            <a:avLst/>
          </a:prstGeom>
        </p:spPr>
      </p:pic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52437DB1-C31F-0C71-9DD8-461E52A8F8D5}"/>
              </a:ext>
            </a:extLst>
          </p:cNvPr>
          <p:cNvSpPr/>
          <p:nvPr/>
        </p:nvSpPr>
        <p:spPr>
          <a:xfrm>
            <a:off x="2908205" y="4028023"/>
            <a:ext cx="635780" cy="188534"/>
          </a:xfrm>
          <a:prstGeom prst="rightArrow">
            <a:avLst/>
          </a:prstGeom>
          <a:solidFill>
            <a:srgbClr val="002060"/>
          </a:solidFill>
          <a:ln>
            <a:solidFill>
              <a:srgbClr val="193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D3BF588-2699-0DFF-F16A-1A0D7268EE7E}"/>
              </a:ext>
            </a:extLst>
          </p:cNvPr>
          <p:cNvSpPr txBox="1"/>
          <p:nvPr/>
        </p:nvSpPr>
        <p:spPr>
          <a:xfrm>
            <a:off x="457200" y="323134"/>
            <a:ext cx="633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5DF18AD-A166-02BD-B1E6-DF6CFC203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o-RO"/>
              <a:t>Lorem ipsum dolor sit amet, consectetuer adipiscing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8"/>
    </mc:Choice>
    <mc:Fallback xmlns="">
      <p:transition spd="slow" advTm="1170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12E02A-901F-A0CC-51F4-BEE8178A6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6800"/>
            <a:ext cx="8353425" cy="4076700"/>
          </a:xfrm>
          <a:ln>
            <a:noFill/>
          </a:ln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sl-SI" sz="1100" dirty="0">
                <a:latin typeface="Calibri" panose="020F0502020204030204" pitchFamily="34" charset="0"/>
                <a:cs typeface="Calibri" panose="020F0502020204030204" pitchFamily="34" charset="0"/>
              </a:rPr>
              <a:t>V polju »</a:t>
            </a:r>
            <a:r>
              <a:rPr lang="sl-SI" sz="1100" b="1" dirty="0">
                <a:latin typeface="Calibri" panose="020F0502020204030204" pitchFamily="34" charset="0"/>
                <a:cs typeface="Calibri" panose="020F0502020204030204" pitchFamily="34" charset="0"/>
              </a:rPr>
              <a:t>Kotizacija»</a:t>
            </a:r>
            <a:r>
              <a:rPr lang="sl-SI" sz="1100" dirty="0">
                <a:latin typeface="Calibri" panose="020F0502020204030204" pitchFamily="34" charset="0"/>
                <a:cs typeface="Calibri" panose="020F0502020204030204" pitchFamily="34" charset="0"/>
              </a:rPr>
              <a:t> in v polju »</a:t>
            </a:r>
            <a:r>
              <a:rPr lang="sl-SI" sz="1100" b="1" dirty="0">
                <a:latin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sl-SI" sz="1100" dirty="0">
                <a:latin typeface="Calibri" panose="020F0502020204030204" pitchFamily="34" charset="0"/>
                <a:cs typeface="Calibri" panose="020F0502020204030204" pitchFamily="34" charset="0"/>
              </a:rPr>
              <a:t>» je potrebno izbrati podatke o kotizaciji. Izbirate lahko med spodaj označenima poljema. S pritiskom na gumb „Specifikacija“, se v tabelici prikaže razdelitev po izbranem tipu kotizacije. </a:t>
            </a:r>
          </a:p>
          <a:p>
            <a:pPr marL="114300" indent="0" algn="just">
              <a:buNone/>
            </a:pPr>
            <a:r>
              <a:rPr lang="sl-SI" sz="1100" dirty="0">
                <a:latin typeface="Calibri" panose="020F0502020204030204" pitchFamily="34" charset="0"/>
                <a:cs typeface="Calibri" panose="020F0502020204030204" pitchFamily="34" charset="0"/>
              </a:rPr>
              <a:t>V kolikor gre za „vrednostni“ vnos, so polja za vrednost v posamezni vrstici na voljo za urejanje.</a:t>
            </a:r>
          </a:p>
          <a:p>
            <a:pPr marL="114300" indent="0" algn="just">
              <a:buNone/>
            </a:pPr>
            <a:r>
              <a:rPr lang="sl-SI" sz="1100" dirty="0">
                <a:latin typeface="Calibri" panose="020F0502020204030204" pitchFamily="34" charset="0"/>
                <a:cs typeface="Calibri" panose="020F0502020204030204" pitchFamily="34" charset="0"/>
              </a:rPr>
              <a:t>Urejanje ne dovoli le na prvi vrstici, ki predstavlja polno kotizacijo in se ureja v glavnem obrazcu vloge.</a:t>
            </a:r>
            <a:endParaRPr lang="sl-SI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94CBAFE-F4EA-9516-6BB1-9526CDD9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17" y="3023269"/>
            <a:ext cx="209579" cy="142895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6B38DC8-E5D9-D7A5-4481-91C35FEE108E}"/>
              </a:ext>
            </a:extLst>
          </p:cNvPr>
          <p:cNvSpPr txBox="1"/>
          <p:nvPr/>
        </p:nvSpPr>
        <p:spPr>
          <a:xfrm>
            <a:off x="385011" y="220006"/>
            <a:ext cx="689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ODDAJA VLOGE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96D3478-C618-5321-304C-922D01E6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5" y="1975504"/>
            <a:ext cx="6104721" cy="25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7"/>
    </mc:Choice>
    <mc:Fallback xmlns="">
      <p:transition spd="slow" advTm="1286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91E26E0907B841A5082050AA4072CB" ma:contentTypeVersion="19" ma:contentTypeDescription="Ustvari nov dokument." ma:contentTypeScope="" ma:versionID="70e5f63d8b944fc31180dbf015be0008">
  <xsd:schema xmlns:xsd="http://www.w3.org/2001/XMLSchema" xmlns:xs="http://www.w3.org/2001/XMLSchema" xmlns:p="http://schemas.microsoft.com/office/2006/metadata/properties" xmlns:ns2="775ecbef-82d4-4962-8035-ca4e04b95c2b" xmlns:ns3="edb970a4-0d30-4268-91ed-9d9699753b24" targetNamespace="http://schemas.microsoft.com/office/2006/metadata/properties" ma:root="true" ma:fieldsID="fc9ab68bdd2eb9adcef2dc983e8b1119" ns2:_="" ns3:_="">
    <xsd:import namespace="775ecbef-82d4-4962-8035-ca4e04b95c2b"/>
    <xsd:import namespace="edb970a4-0d30-4268-91ed-9d9699753b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Ozna_x010d_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ecbef-82d4-4962-8035-ca4e04b95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60653609-4b9c-4d46-a784-38eed82a2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zna_x010d_i" ma:index="26" nillable="true" ma:displayName="Označi" ma:default="0" ma:format="Dropdown" ma:internalName="Ozna_x010d_i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70a4-0d30-4268-91ed-9d9699753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71c47f-00cd-4748-b7cf-200857fdd9e4}" ma:internalName="TaxCatchAll" ma:showField="CatchAllData" ma:web="edb970a4-0d30-4268-91ed-9d9699753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5ecbef-82d4-4962-8035-ca4e04b95c2b">
      <Terms xmlns="http://schemas.microsoft.com/office/infopath/2007/PartnerControls"/>
    </lcf76f155ced4ddcb4097134ff3c332f>
    <TaxCatchAll xmlns="edb970a4-0d30-4268-91ed-9d9699753b24" xsi:nil="true"/>
    <Ozna_x010d_i xmlns="775ecbef-82d4-4962-8035-ca4e04b95c2b">false</Ozna_x010d_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8A4F6-DF8D-4D1C-9642-679B2E56B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5ecbef-82d4-4962-8035-ca4e04b95c2b"/>
    <ds:schemaRef ds:uri="edb970a4-0d30-4268-91ed-9d9699753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BBA287-A743-4759-BBF7-8DA27D5ADF65}">
  <ds:schemaRefs>
    <ds:schemaRef ds:uri="775ecbef-82d4-4962-8035-ca4e04b95c2b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edb970a4-0d30-4268-91ed-9d9699753b2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B58BFF7-4A84-49D2-A0FF-6DBA0CE483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19074</TotalTime>
  <Words>1538</Words>
  <Application>Microsoft Office PowerPoint</Application>
  <PresentationFormat>Diaprojekcija na zaslonu (16:9)</PresentationFormat>
  <Paragraphs>121</Paragraphs>
  <Slides>19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2" baseType="lpstr">
      <vt:lpstr>Arial</vt:lpstr>
      <vt:lpstr>Calibri</vt:lpstr>
      <vt:lpstr>Adjacency</vt:lpstr>
      <vt:lpstr>Vloga za oceno strokovnih vsebin</vt:lpstr>
      <vt:lpstr>Obiščemo spletno stran zbornice https://www.zdravniskazbornica.si/, kjer se prijavimo s svojim uporabniškim imenom in geslom.</vt:lpstr>
      <vt:lpstr>PREGLED SPLETNIH PRIJAV</vt:lpstr>
      <vt:lpstr>ODDAJA VLOGE</vt:lpstr>
      <vt:lpstr>PowerPointova predstavitev</vt:lpstr>
      <vt:lpstr> </vt:lpstr>
      <vt:lpstr>ODDAJA VLOGE – Samoizpopolnjevanja s testnimi vprašanji</vt:lpstr>
      <vt:lpstr>PowerPointova predstavitev</vt:lpstr>
      <vt:lpstr>PowerPointova predstavitev</vt:lpstr>
      <vt:lpstr>ODDAJA VLOGE</vt:lpstr>
      <vt:lpstr>ODDAJA VLOGE</vt:lpstr>
      <vt:lpstr>ODDAJA VLOGE</vt:lpstr>
      <vt:lpstr>ODDAJA VLOGE</vt:lpstr>
      <vt:lpstr>ODDAJA VLOGE</vt:lpstr>
      <vt:lpstr>ODDAJA VLOGE</vt:lpstr>
      <vt:lpstr>PowerPointova predstavitev</vt:lpstr>
      <vt:lpstr>PowerPointova predstavitev</vt:lpstr>
      <vt:lpstr>ODDAJA VLOGE</vt:lpstr>
      <vt:lpstr>PowerPointova predstavitev</vt:lpstr>
    </vt:vector>
  </TitlesOfParts>
  <Company>fssff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fdfd fsf</dc:creator>
  <cp:lastModifiedBy>Mojca Urana</cp:lastModifiedBy>
  <cp:revision>17</cp:revision>
  <cp:lastPrinted>2023-06-08T12:10:18Z</cp:lastPrinted>
  <dcterms:created xsi:type="dcterms:W3CDTF">2015-01-18T15:13:10Z</dcterms:created>
  <dcterms:modified xsi:type="dcterms:W3CDTF">2026-05-13T13:50:34Z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0x0101000991E26E0907B841A5082050AA4072CB</vt:lpwstr>
  </property>
</Properties>
</file>